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WAV" ContentType="audio/x-wav"/>
  <Default Extension="xml" ContentType="application/xml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24"/>
  </p:notesMasterIdLst>
  <p:sldIdLst>
    <p:sldId id="256" r:id="rId4"/>
    <p:sldId id="257" r:id="rId5"/>
    <p:sldId id="258" r:id="rId6"/>
    <p:sldId id="287" r:id="rId7"/>
    <p:sldId id="261" r:id="rId8"/>
    <p:sldId id="262" r:id="rId9"/>
    <p:sldId id="263" r:id="rId10"/>
    <p:sldId id="265" r:id="rId11"/>
    <p:sldId id="266" r:id="rId12"/>
    <p:sldId id="277" r:id="rId13"/>
    <p:sldId id="278" r:id="rId14"/>
    <p:sldId id="279" r:id="rId15"/>
    <p:sldId id="280" r:id="rId16"/>
    <p:sldId id="276" r:id="rId17"/>
    <p:sldId id="282" r:id="rId18"/>
    <p:sldId id="283" r:id="rId19"/>
    <p:sldId id="284" r:id="rId20"/>
    <p:sldId id="285" r:id="rId21"/>
    <p:sldId id="281" r:id="rId22"/>
    <p:sldId id="286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Twinkl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EEF69-42BF-4F7F-8992-36E579A8A738}">
  <a:tblStyle styleId="{49FEEF69-42BF-4F7F-8992-36E579A8A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318AEC-5CEB-48AF-8040-DEED7DA7CA9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F85630D-A866-4162-B0D2-B10CCA91026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ace714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ace714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>
                <a:latin typeface="Twinkl" pitchFamily="2" charset="0"/>
              </a:rPr>
              <a:t>Scientists observe the natural world in search of patterns. When they think they've found one, they make a prediction that can be tested. The scientific method is a special way of testing predictions that usually involves careful observation and measurement.</a:t>
            </a:r>
            <a:endParaRPr lang="en-GB" sz="800" dirty="0">
              <a:latin typeface="Twinkl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2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>
                <a:latin typeface="Twinkl" pitchFamily="2" charset="0"/>
              </a:rPr>
              <a:t>Scientists observe the natural world in search of patterns. When they think they've found one, they make a prediction that can be tested. The scientific method is a special way of testing predictions that usually involves careful observation and measurement.</a:t>
            </a:r>
            <a:endParaRPr lang="en-GB" sz="800" dirty="0">
              <a:latin typeface="Twinkl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984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8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>
                <a:latin typeface="Twinkl" pitchFamily="2" charset="0"/>
              </a:rPr>
              <a:t>Scientists observe the natural world in search of patterns. When they think they've found one, they make a prediction that can be tested. The scientific method is a special way of testing predictions that usually involves careful observation and measurement.</a:t>
            </a:r>
            <a:endParaRPr lang="en-GB" sz="800" dirty="0">
              <a:latin typeface="Twinkl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552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788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01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28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87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47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9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f336c5b5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f336c5b5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336c5b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336c5b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336c5b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336c5b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336c5b5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336c5b5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336c5b5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336c5b5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336c5b5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336c5b5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1" name="Google Shape;111;p1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7" name="Google Shape;137;p2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1" name="Google Shape;141;p2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8" name="Google Shape;148;p2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4" name="Google Shape;154;p2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0" name="Google Shape;160;p2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6" name="Google Shape;166;p2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2" name="Google Shape;172;p3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8" name="Google Shape;178;p3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6" name="Google Shape;76;p1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0" name="Google Shape;80;p1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3" name="Google Shape;93;p1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Hi7wb139ShU?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09E2B-4CC4-4F3E-8C56-801603FFBD62}"/>
              </a:ext>
            </a:extLst>
          </p:cNvPr>
          <p:cNvSpPr/>
          <p:nvPr/>
        </p:nvSpPr>
        <p:spPr>
          <a:xfrm>
            <a:off x="7527851" y="4271335"/>
            <a:ext cx="1467293" cy="744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 amt="38000"/>
          </a:blip>
          <a:srcRect b="15447"/>
          <a:stretch/>
        </p:blipFill>
        <p:spPr>
          <a:xfrm>
            <a:off x="0" y="0"/>
            <a:ext cx="914400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Why Science?</a:t>
            </a:r>
            <a:endParaRPr dirty="0"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 dirty="0">
                <a:solidFill>
                  <a:schemeClr val="dk1"/>
                </a:solidFill>
              </a:rPr>
              <a:t>We will identify why we do Science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pic>
        <p:nvPicPr>
          <p:cNvPr id="2" name="The_Nature_of_Science.mp4">
            <a:hlinkClick r:id="" action="ppaction://media"/>
            <a:extLst>
              <a:ext uri="{FF2B5EF4-FFF2-40B4-BE49-F238E27FC236}">
                <a16:creationId xmlns:a16="http://schemas.microsoft.com/office/drawing/2014/main" id="{1F29252A-6DAA-4CAA-88F3-F1570589C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00" y="811849"/>
            <a:ext cx="7227735" cy="4065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8EEF7-7FA4-4E80-88DF-F3D25D2B30B1}"/>
              </a:ext>
            </a:extLst>
          </p:cNvPr>
          <p:cNvSpPr txBox="1"/>
          <p:nvPr/>
        </p:nvSpPr>
        <p:spPr>
          <a:xfrm>
            <a:off x="7323235" y="878979"/>
            <a:ext cx="172526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pen Sans"/>
              </a:rPr>
              <a:t>Questions: </a:t>
            </a:r>
          </a:p>
          <a:p>
            <a:pPr marL="342900" indent="-342900">
              <a:buAutoNum type="arabicParenR"/>
            </a:pPr>
            <a:endParaRPr lang="en-GB" sz="2000" dirty="0">
              <a:latin typeface="Open Sans"/>
            </a:endParaRPr>
          </a:p>
          <a:p>
            <a:pPr marL="342900" indent="-342900">
              <a:buAutoNum type="arabicParenR"/>
            </a:pPr>
            <a:r>
              <a:rPr lang="en-GB" sz="2000" dirty="0">
                <a:latin typeface="Open Sans"/>
              </a:rPr>
              <a:t>W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hy do people do science</a:t>
            </a:r>
            <a:r>
              <a:rPr lang="en-AU" sz="2000" b="0" i="0" dirty="0">
                <a:solidFill>
                  <a:srgbClr val="000000"/>
                </a:solidFill>
                <a:effectLst/>
                <a:latin typeface="Twinkl" pitchFamily="2" charset="0"/>
              </a:rPr>
              <a:t>? </a:t>
            </a:r>
          </a:p>
          <a:p>
            <a:pPr marL="342900" indent="-342900">
              <a:buAutoNum type="arabicParenR"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How has science impacted weather forecasts? </a:t>
            </a:r>
          </a:p>
          <a:p>
            <a:pPr marL="342900" indent="-342900">
              <a:buAutoNum type="arabicParenR"/>
            </a:pPr>
            <a:endParaRPr lang="en-GB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494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022A-7885-441D-A85D-E147BE12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4" y="1434903"/>
            <a:ext cx="8057072" cy="285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64731-8C98-491D-AC6D-4284314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" y="4186581"/>
            <a:ext cx="4710023" cy="92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B9A76-0B12-4F93-9D63-E9797FE6DF4B}"/>
              </a:ext>
            </a:extLst>
          </p:cNvPr>
          <p:cNvSpPr txBox="1"/>
          <p:nvPr/>
        </p:nvSpPr>
        <p:spPr>
          <a:xfrm>
            <a:off x="543464" y="879894"/>
            <a:ext cx="614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Twinkl" pitchFamily="2" charset="0"/>
              </a:rPr>
              <a:t>Use what you have learnt from the video to fill in the gaps with your partner</a:t>
            </a:r>
            <a:endParaRPr lang="en-AU" sz="1800" dirty="0">
              <a:latin typeface="Twinkl" pitchFamily="2" charset="0"/>
            </a:endParaRPr>
          </a:p>
        </p:txBody>
      </p:sp>
      <p:sp>
        <p:nvSpPr>
          <p:cNvPr id="10" name="Oval 33">
            <a:extLst>
              <a:ext uri="{FF2B5EF4-FFF2-40B4-BE49-F238E27FC236}">
                <a16:creationId xmlns:a16="http://schemas.microsoft.com/office/drawing/2014/main" id="{E50DA6F3-D2A1-4AEB-A344-46D9A6772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End</a:t>
            </a:r>
          </a:p>
        </p:txBody>
      </p:sp>
      <p:sp>
        <p:nvSpPr>
          <p:cNvPr id="11" name="Oval 32">
            <a:extLst>
              <a:ext uri="{FF2B5EF4-FFF2-40B4-BE49-F238E27FC236}">
                <a16:creationId xmlns:a16="http://schemas.microsoft.com/office/drawing/2014/main" id="{65E58DFB-BBC4-4A29-A7EB-D443D108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</a:t>
            </a: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95326931-2DE6-462E-875A-E24553BE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</a:t>
            </a:r>
          </a:p>
        </p:txBody>
      </p:sp>
      <p:sp>
        <p:nvSpPr>
          <p:cNvPr id="13" name="Oval 30">
            <a:extLst>
              <a:ext uri="{FF2B5EF4-FFF2-40B4-BE49-F238E27FC236}">
                <a16:creationId xmlns:a16="http://schemas.microsoft.com/office/drawing/2014/main" id="{D38F41FE-4AE2-48FB-9794-FFE8BBB1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</a:t>
            </a:r>
          </a:p>
        </p:txBody>
      </p:sp>
      <p:sp>
        <p:nvSpPr>
          <p:cNvPr id="14" name="Oval 29">
            <a:extLst>
              <a:ext uri="{FF2B5EF4-FFF2-40B4-BE49-F238E27FC236}">
                <a16:creationId xmlns:a16="http://schemas.microsoft.com/office/drawing/2014/main" id="{78F12006-0FE0-456C-8353-C18AD6F54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4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ABCCA690-4446-4F12-8ED2-357D33A1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5</a:t>
            </a:r>
          </a:p>
        </p:txBody>
      </p:sp>
      <p:sp>
        <p:nvSpPr>
          <p:cNvPr id="16" name="Oval 27">
            <a:extLst>
              <a:ext uri="{FF2B5EF4-FFF2-40B4-BE49-F238E27FC236}">
                <a16:creationId xmlns:a16="http://schemas.microsoft.com/office/drawing/2014/main" id="{D195FE1F-DBBD-47EF-A89A-B883903C2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6</a:t>
            </a:r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E61B0E9D-53AF-41B0-9604-26EE4ED7F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7</a:t>
            </a:r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FC1AA743-431C-4341-9F72-351BF811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8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1F12C09D-2DEB-4059-A3D5-AF48219A7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9</a:t>
            </a: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128CAC5B-2DE7-4003-9DDA-30E4F637C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10</a:t>
            </a: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3573BAA9-0751-4106-BA62-CFD4F51D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DA4B47-3E63-495B-8E93-492F12E86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12</a:t>
            </a:r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C5011A1F-1C22-4458-AAD3-CCC4482F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F756968-3D95-4D42-94AE-284F660F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14</a:t>
            </a:r>
          </a:p>
        </p:txBody>
      </p:sp>
      <p:sp>
        <p:nvSpPr>
          <p:cNvPr id="25" name="Oval 18">
            <a:extLst>
              <a:ext uri="{FF2B5EF4-FFF2-40B4-BE49-F238E27FC236}">
                <a16:creationId xmlns:a16="http://schemas.microsoft.com/office/drawing/2014/main" id="{3941622B-0E00-491D-85D3-267DE0B15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15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35E5A52A-195C-4275-9C33-3AAB53197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16</a:t>
            </a: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1D12DCEF-BD95-46A2-AE87-9D7B2748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17</a:t>
            </a:r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57655688-D16E-421D-B067-BC10B110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18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CA611C55-E6DB-45D9-8D4C-1C97BA897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19</a:t>
            </a: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046701C7-B047-4AAB-A125-0CECA705A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20</a:t>
            </a: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1881F3DA-C0CE-4BB5-9D6D-947621865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21</a:t>
            </a: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4F3BCD9C-E838-4C67-94F9-24549152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22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A782BC51-43EB-41C1-9FE8-D0C791EA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23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0C6322AE-A168-4EC6-A275-73CA27BC1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24</a:t>
            </a: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627175DE-E537-4917-B105-EB23FBA3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25</a:t>
            </a: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19B0486B-51F0-48E7-9C70-94A37186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26</a:t>
            </a: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DC941E48-4143-49B4-928E-4B9DEDA6F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27</a:t>
            </a:r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0B454F6A-FF31-4CA2-B702-0F5395FB2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28</a:t>
            </a: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D5C0BB04-4E3B-4D1C-AC55-96008C8CA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29</a:t>
            </a: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8B524CF1-E1BA-42FD-A01C-5225928C3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30</a:t>
            </a:r>
          </a:p>
        </p:txBody>
      </p:sp>
      <p:sp>
        <p:nvSpPr>
          <p:cNvPr id="41" name="Oval 32">
            <a:extLst>
              <a:ext uri="{FF2B5EF4-FFF2-40B4-BE49-F238E27FC236}">
                <a16:creationId xmlns:a16="http://schemas.microsoft.com/office/drawing/2014/main" id="{FAE6CB2C-C092-4DC3-B3AE-771B412F3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31</a:t>
            </a:r>
          </a:p>
        </p:txBody>
      </p:sp>
      <p:sp>
        <p:nvSpPr>
          <p:cNvPr id="42" name="Oval 31">
            <a:extLst>
              <a:ext uri="{FF2B5EF4-FFF2-40B4-BE49-F238E27FC236}">
                <a16:creationId xmlns:a16="http://schemas.microsoft.com/office/drawing/2014/main" id="{0A896B84-F92A-477F-A0D7-1CF4CEAE1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32</a:t>
            </a:r>
          </a:p>
        </p:txBody>
      </p:sp>
      <p:sp>
        <p:nvSpPr>
          <p:cNvPr id="43" name="Oval 30">
            <a:extLst>
              <a:ext uri="{FF2B5EF4-FFF2-40B4-BE49-F238E27FC236}">
                <a16:creationId xmlns:a16="http://schemas.microsoft.com/office/drawing/2014/main" id="{31618689-5BFD-4E39-BA8A-AE5B48A4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33</a:t>
            </a:r>
          </a:p>
        </p:txBody>
      </p:sp>
      <p:sp>
        <p:nvSpPr>
          <p:cNvPr id="44" name="Oval 29">
            <a:extLst>
              <a:ext uri="{FF2B5EF4-FFF2-40B4-BE49-F238E27FC236}">
                <a16:creationId xmlns:a16="http://schemas.microsoft.com/office/drawing/2014/main" id="{29A2C6CF-7247-48A0-BA76-01E66D245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34</a:t>
            </a:r>
          </a:p>
        </p:txBody>
      </p:sp>
      <p:sp>
        <p:nvSpPr>
          <p:cNvPr id="45" name="Oval 28">
            <a:extLst>
              <a:ext uri="{FF2B5EF4-FFF2-40B4-BE49-F238E27FC236}">
                <a16:creationId xmlns:a16="http://schemas.microsoft.com/office/drawing/2014/main" id="{85AE2A28-9ABB-475A-9B82-11B095E34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35</a:t>
            </a:r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BA9E216-B896-4186-82AE-C0254B3D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36</a:t>
            </a:r>
          </a:p>
        </p:txBody>
      </p:sp>
      <p:sp>
        <p:nvSpPr>
          <p:cNvPr id="47" name="Oval 26">
            <a:extLst>
              <a:ext uri="{FF2B5EF4-FFF2-40B4-BE49-F238E27FC236}">
                <a16:creationId xmlns:a16="http://schemas.microsoft.com/office/drawing/2014/main" id="{EEA610B5-D6A7-4939-B3CA-9AAAD6A3D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37</a:t>
            </a:r>
          </a:p>
        </p:txBody>
      </p:sp>
      <p:sp>
        <p:nvSpPr>
          <p:cNvPr id="48" name="Oval 25">
            <a:extLst>
              <a:ext uri="{FF2B5EF4-FFF2-40B4-BE49-F238E27FC236}">
                <a16:creationId xmlns:a16="http://schemas.microsoft.com/office/drawing/2014/main" id="{E556CD34-2E76-4CDC-8F04-D6BA99558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38</a:t>
            </a:r>
          </a:p>
        </p:txBody>
      </p:sp>
      <p:sp>
        <p:nvSpPr>
          <p:cNvPr id="49" name="Oval 24">
            <a:extLst>
              <a:ext uri="{FF2B5EF4-FFF2-40B4-BE49-F238E27FC236}">
                <a16:creationId xmlns:a16="http://schemas.microsoft.com/office/drawing/2014/main" id="{0A3E1F67-A667-4118-8FFF-27D9D3F90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39</a:t>
            </a:r>
          </a:p>
        </p:txBody>
      </p:sp>
      <p:sp>
        <p:nvSpPr>
          <p:cNvPr id="50" name="Oval 23">
            <a:extLst>
              <a:ext uri="{FF2B5EF4-FFF2-40B4-BE49-F238E27FC236}">
                <a16:creationId xmlns:a16="http://schemas.microsoft.com/office/drawing/2014/main" id="{BA15FFCB-89C7-4EBC-A87B-F34B37DAA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40</a:t>
            </a: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9B88143B-B501-43EE-B6C3-3F28406B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41</a:t>
            </a:r>
          </a:p>
        </p:txBody>
      </p:sp>
      <p:sp>
        <p:nvSpPr>
          <p:cNvPr id="52" name="Oval 21">
            <a:extLst>
              <a:ext uri="{FF2B5EF4-FFF2-40B4-BE49-F238E27FC236}">
                <a16:creationId xmlns:a16="http://schemas.microsoft.com/office/drawing/2014/main" id="{2A771929-F3D4-4128-B6C5-1D1A49B3A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42</a:t>
            </a:r>
          </a:p>
        </p:txBody>
      </p:sp>
      <p:sp>
        <p:nvSpPr>
          <p:cNvPr id="53" name="Oval 20">
            <a:extLst>
              <a:ext uri="{FF2B5EF4-FFF2-40B4-BE49-F238E27FC236}">
                <a16:creationId xmlns:a16="http://schemas.microsoft.com/office/drawing/2014/main" id="{E568D6D9-A846-4823-B128-AB0491B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43</a:t>
            </a:r>
          </a:p>
        </p:txBody>
      </p:sp>
      <p:sp>
        <p:nvSpPr>
          <p:cNvPr id="54" name="Oval 19">
            <a:extLst>
              <a:ext uri="{FF2B5EF4-FFF2-40B4-BE49-F238E27FC236}">
                <a16:creationId xmlns:a16="http://schemas.microsoft.com/office/drawing/2014/main" id="{5D9A027A-BA52-41C3-A431-977FD2CD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44</a:t>
            </a: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8DBDC747-114D-4D22-8E0F-3E115271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45</a:t>
            </a:r>
          </a:p>
        </p:txBody>
      </p:sp>
      <p:sp>
        <p:nvSpPr>
          <p:cNvPr id="56" name="Oval 17">
            <a:extLst>
              <a:ext uri="{FF2B5EF4-FFF2-40B4-BE49-F238E27FC236}">
                <a16:creationId xmlns:a16="http://schemas.microsoft.com/office/drawing/2014/main" id="{F77BA205-97BA-4285-A70F-9C404425C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46</a:t>
            </a:r>
          </a:p>
        </p:txBody>
      </p:sp>
      <p:sp>
        <p:nvSpPr>
          <p:cNvPr id="57" name="Oval 16">
            <a:extLst>
              <a:ext uri="{FF2B5EF4-FFF2-40B4-BE49-F238E27FC236}">
                <a16:creationId xmlns:a16="http://schemas.microsoft.com/office/drawing/2014/main" id="{8F5AC3D9-0D84-4348-91AC-9AC0BCFDB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47</a:t>
            </a:r>
          </a:p>
        </p:txBody>
      </p:sp>
      <p:sp>
        <p:nvSpPr>
          <p:cNvPr id="58" name="Oval 15">
            <a:extLst>
              <a:ext uri="{FF2B5EF4-FFF2-40B4-BE49-F238E27FC236}">
                <a16:creationId xmlns:a16="http://schemas.microsoft.com/office/drawing/2014/main" id="{F0A89E9E-7BCD-46B3-96BF-56BE95657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48</a:t>
            </a:r>
          </a:p>
        </p:txBody>
      </p:sp>
      <p:sp>
        <p:nvSpPr>
          <p:cNvPr id="59" name="Oval 14">
            <a:extLst>
              <a:ext uri="{FF2B5EF4-FFF2-40B4-BE49-F238E27FC236}">
                <a16:creationId xmlns:a16="http://schemas.microsoft.com/office/drawing/2014/main" id="{B49D95C6-47AB-4E7E-BB8E-B768AB82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49</a:t>
            </a:r>
          </a:p>
        </p:txBody>
      </p:sp>
      <p:sp>
        <p:nvSpPr>
          <p:cNvPr id="60" name="Oval 13">
            <a:extLst>
              <a:ext uri="{FF2B5EF4-FFF2-40B4-BE49-F238E27FC236}">
                <a16:creationId xmlns:a16="http://schemas.microsoft.com/office/drawing/2014/main" id="{E2E8EDDC-5C0C-404C-968C-5DFAB51B2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50</a:t>
            </a:r>
          </a:p>
        </p:txBody>
      </p:sp>
      <p:sp>
        <p:nvSpPr>
          <p:cNvPr id="61" name="Oval 12">
            <a:extLst>
              <a:ext uri="{FF2B5EF4-FFF2-40B4-BE49-F238E27FC236}">
                <a16:creationId xmlns:a16="http://schemas.microsoft.com/office/drawing/2014/main" id="{606B2A3F-B3F9-48EE-A653-87FDE1D08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51</a:t>
            </a:r>
          </a:p>
        </p:txBody>
      </p:sp>
      <p:sp>
        <p:nvSpPr>
          <p:cNvPr id="62" name="Oval 11">
            <a:extLst>
              <a:ext uri="{FF2B5EF4-FFF2-40B4-BE49-F238E27FC236}">
                <a16:creationId xmlns:a16="http://schemas.microsoft.com/office/drawing/2014/main" id="{65325E47-2E9D-42BE-BC64-5F3C975AA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52</a:t>
            </a:r>
          </a:p>
        </p:txBody>
      </p:sp>
      <p:sp>
        <p:nvSpPr>
          <p:cNvPr id="63" name="Oval 10">
            <a:extLst>
              <a:ext uri="{FF2B5EF4-FFF2-40B4-BE49-F238E27FC236}">
                <a16:creationId xmlns:a16="http://schemas.microsoft.com/office/drawing/2014/main" id="{CC4B2359-0984-4018-B229-9E63DAA34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53</a:t>
            </a:r>
          </a:p>
        </p:txBody>
      </p:sp>
      <p:sp>
        <p:nvSpPr>
          <p:cNvPr id="64" name="Oval 9">
            <a:extLst>
              <a:ext uri="{FF2B5EF4-FFF2-40B4-BE49-F238E27FC236}">
                <a16:creationId xmlns:a16="http://schemas.microsoft.com/office/drawing/2014/main" id="{B511935B-EA5C-4710-8B14-8AA787306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54</a:t>
            </a:r>
          </a:p>
        </p:txBody>
      </p:sp>
      <p:sp>
        <p:nvSpPr>
          <p:cNvPr id="65" name="Oval 8">
            <a:extLst>
              <a:ext uri="{FF2B5EF4-FFF2-40B4-BE49-F238E27FC236}">
                <a16:creationId xmlns:a16="http://schemas.microsoft.com/office/drawing/2014/main" id="{F1EA4FE3-CD0D-4AFD-9B74-62DFE0ABD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55</a:t>
            </a:r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504AE2BB-3938-4392-9FEA-ED7B67AF3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56</a:t>
            </a:r>
          </a:p>
        </p:txBody>
      </p:sp>
      <p:sp>
        <p:nvSpPr>
          <p:cNvPr id="67" name="Oval 6">
            <a:extLst>
              <a:ext uri="{FF2B5EF4-FFF2-40B4-BE49-F238E27FC236}">
                <a16:creationId xmlns:a16="http://schemas.microsoft.com/office/drawing/2014/main" id="{BA0357DE-6535-452E-B8A6-E7321CCAE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57</a:t>
            </a:r>
          </a:p>
        </p:txBody>
      </p:sp>
      <p:sp>
        <p:nvSpPr>
          <p:cNvPr id="68" name="Oval 5">
            <a:extLst>
              <a:ext uri="{FF2B5EF4-FFF2-40B4-BE49-F238E27FC236}">
                <a16:creationId xmlns:a16="http://schemas.microsoft.com/office/drawing/2014/main" id="{CB8B3868-8F96-4B54-BAC5-2456FC94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58</a:t>
            </a:r>
          </a:p>
        </p:txBody>
      </p:sp>
      <p:sp>
        <p:nvSpPr>
          <p:cNvPr id="69" name="Oval 4">
            <a:extLst>
              <a:ext uri="{FF2B5EF4-FFF2-40B4-BE49-F238E27FC236}">
                <a16:creationId xmlns:a16="http://schemas.microsoft.com/office/drawing/2014/main" id="{2F04C1C4-BC4C-4462-A796-294972AA4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59</a:t>
            </a:r>
          </a:p>
        </p:txBody>
      </p:sp>
      <p:sp>
        <p:nvSpPr>
          <p:cNvPr id="70" name="Oval 3">
            <a:extLst>
              <a:ext uri="{FF2B5EF4-FFF2-40B4-BE49-F238E27FC236}">
                <a16:creationId xmlns:a16="http://schemas.microsoft.com/office/drawing/2014/main" id="{D25CF194-FDCC-45F4-A5AD-BBE2F950D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53905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000"/>
                            </p:stCondLst>
                            <p:childTnLst>
                              <p:par>
                                <p:cTn id="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0"/>
                            </p:stCondLst>
                            <p:childTnLst>
                              <p:par>
                                <p:cTn id="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00"/>
                            </p:stCondLst>
                            <p:childTnLst>
                              <p:par>
                                <p:cTn id="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000"/>
                            </p:stCondLst>
                            <p:childTnLst>
                              <p:par>
                                <p:cTn id="7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0"/>
                            </p:stCondLst>
                            <p:childTnLst>
                              <p:par>
                                <p:cTn id="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0"/>
                            </p:stCondLst>
                            <p:childTnLst>
                              <p:par>
                                <p:cTn id="8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000"/>
                            </p:stCondLst>
                            <p:childTnLst>
                              <p:par>
                                <p:cTn id="9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7000"/>
                            </p:stCondLst>
                            <p:childTnLst>
                              <p:par>
                                <p:cTn id="9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00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6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9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3000"/>
                            </p:stCondLst>
                            <p:childTnLst>
                              <p:par>
                                <p:cTn id="14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6000"/>
                            </p:stCondLst>
                            <p:childTnLst>
                              <p:par>
                                <p:cTn id="15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7000"/>
                            </p:stCondLst>
                            <p:childTnLst>
                              <p:par>
                                <p:cTn id="15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9000"/>
                            </p:stCondLst>
                            <p:childTnLst>
                              <p:par>
                                <p:cTn id="16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3000"/>
                            </p:stCondLst>
                            <p:childTnLst>
                              <p:par>
                                <p:cTn id="17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6000"/>
                            </p:stCondLst>
                            <p:childTnLst>
                              <p:par>
                                <p:cTn id="18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847068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Twinkl" pitchFamily="2" charset="0"/>
              </a:rPr>
              <a:t>Branches of science </a:t>
            </a:r>
          </a:p>
          <a:p>
            <a:pPr marL="285750" indent="-285750"/>
            <a:endParaRPr lang="en-GB" sz="2000" b="1" dirty="0">
              <a:latin typeface="Twinkl" pitchFamily="2" charset="0"/>
            </a:endParaRPr>
          </a:p>
          <a:p>
            <a:pPr marL="285750" indent="-285750"/>
            <a:r>
              <a:rPr lang="en-GB" sz="2000" b="1" dirty="0">
                <a:latin typeface="Twinkl" pitchFamily="2" charset="0"/>
              </a:rPr>
              <a:t>biology</a:t>
            </a:r>
            <a:r>
              <a:rPr lang="en-GB" sz="2000" dirty="0">
                <a:latin typeface="Twinkl" pitchFamily="2" charset="0"/>
              </a:rPr>
              <a:t> is the study of living things – "bio" means life</a:t>
            </a:r>
          </a:p>
          <a:p>
            <a:pPr marL="285750" indent="-285750"/>
            <a:r>
              <a:rPr lang="en-GB" sz="2000" b="1" dirty="0">
                <a:latin typeface="Twinkl" pitchFamily="2" charset="0"/>
              </a:rPr>
              <a:t>chemistry</a:t>
            </a:r>
            <a:r>
              <a:rPr lang="en-GB" sz="2000" dirty="0">
                <a:latin typeface="Twinkl" pitchFamily="2" charset="0"/>
              </a:rPr>
              <a:t> is the study of the different types of matter and how they combine</a:t>
            </a:r>
          </a:p>
          <a:p>
            <a:pPr marL="285750" indent="-285750"/>
            <a:r>
              <a:rPr lang="en-GB" sz="2000" b="1" dirty="0">
                <a:latin typeface="Twinkl" pitchFamily="2" charset="0"/>
              </a:rPr>
              <a:t>physics</a:t>
            </a:r>
            <a:r>
              <a:rPr lang="en-GB" sz="2000" dirty="0">
                <a:latin typeface="Twinkl" pitchFamily="2" charset="0"/>
              </a:rPr>
              <a:t> is the study of motion, forces and energy</a:t>
            </a:r>
          </a:p>
          <a:p>
            <a:pPr marL="285750" indent="-285750"/>
            <a:r>
              <a:rPr lang="en-GB" sz="2000" b="1" dirty="0">
                <a:latin typeface="Twinkl" pitchFamily="2" charset="0"/>
              </a:rPr>
              <a:t>Earth and space sciences </a:t>
            </a:r>
            <a:r>
              <a:rPr lang="en-GB" sz="2000" dirty="0">
                <a:latin typeface="Twinkl" pitchFamily="2" charset="0"/>
              </a:rPr>
              <a:t>is made up of two parts:</a:t>
            </a:r>
          </a:p>
          <a:p>
            <a:pPr marL="0" indent="0">
              <a:buNone/>
            </a:pPr>
            <a:r>
              <a:rPr lang="en-GB" sz="2000" b="1" dirty="0">
                <a:latin typeface="Twinkl" pitchFamily="2" charset="0"/>
              </a:rPr>
              <a:t>	geology</a:t>
            </a:r>
            <a:r>
              <a:rPr lang="en-GB" sz="2000" dirty="0">
                <a:latin typeface="Twinkl" pitchFamily="2" charset="0"/>
              </a:rPr>
              <a:t> is the study of the Earth, including its rocks, oceans and 	atmosphere – "geo" means earth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Twinkl" pitchFamily="2" charset="0"/>
              </a:rPr>
              <a:t>	astronomy</a:t>
            </a:r>
            <a:r>
              <a:rPr lang="en-GB" sz="2000" dirty="0">
                <a:latin typeface="Twinkl" pitchFamily="2" charset="0"/>
              </a:rPr>
              <a:t> is the study of other planets, stars, galaxies and the 	universe as a whole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graphicFrame>
        <p:nvGraphicFramePr>
          <p:cNvPr id="258" name="Google Shape;258;p42"/>
          <p:cNvGraphicFramePr/>
          <p:nvPr/>
        </p:nvGraphicFramePr>
        <p:xfrm>
          <a:off x="7181198" y="1008155"/>
          <a:ext cx="1224575" cy="350490"/>
        </p:xfrm>
        <a:graphic>
          <a:graphicData uri="http://schemas.openxmlformats.org/drawingml/2006/table">
            <a:tbl>
              <a:tblPr>
                <a:noFill/>
                <a:tableStyleId>{CF85630D-A866-4162-B0D2-B10CCA910263}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AE66CF4-289F-4A13-A8E5-1981F6A39EC8}"/>
              </a:ext>
            </a:extLst>
          </p:cNvPr>
          <p:cNvSpPr/>
          <p:nvPr/>
        </p:nvSpPr>
        <p:spPr>
          <a:xfrm>
            <a:off x="3502325" y="1949570"/>
            <a:ext cx="1449237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812BD-E776-4D35-9DAC-3E36BDE592D3}"/>
              </a:ext>
            </a:extLst>
          </p:cNvPr>
          <p:cNvSpPr/>
          <p:nvPr/>
        </p:nvSpPr>
        <p:spPr>
          <a:xfrm>
            <a:off x="6186577" y="2275970"/>
            <a:ext cx="869831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AD3AE-01C8-481D-BD06-97D46E8F30C7}"/>
              </a:ext>
            </a:extLst>
          </p:cNvPr>
          <p:cNvSpPr/>
          <p:nvPr/>
        </p:nvSpPr>
        <p:spPr>
          <a:xfrm>
            <a:off x="3502325" y="2965253"/>
            <a:ext cx="810595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DA25A4-B832-4BC0-A1AF-403C575A3CB8}"/>
              </a:ext>
            </a:extLst>
          </p:cNvPr>
          <p:cNvSpPr/>
          <p:nvPr/>
        </p:nvSpPr>
        <p:spPr>
          <a:xfrm>
            <a:off x="4425785" y="2965253"/>
            <a:ext cx="725336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3A6415-ADA4-4655-8B82-56D753947EFD}"/>
              </a:ext>
            </a:extLst>
          </p:cNvPr>
          <p:cNvSpPr/>
          <p:nvPr/>
        </p:nvSpPr>
        <p:spPr>
          <a:xfrm>
            <a:off x="5705945" y="2971426"/>
            <a:ext cx="725336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ECC71-5D9F-43F0-888A-BE0B1690125B}"/>
              </a:ext>
            </a:extLst>
          </p:cNvPr>
          <p:cNvSpPr/>
          <p:nvPr/>
        </p:nvSpPr>
        <p:spPr>
          <a:xfrm>
            <a:off x="1540344" y="3682626"/>
            <a:ext cx="910755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A1594-9DA6-49B2-8817-611F3383D24E}"/>
              </a:ext>
            </a:extLst>
          </p:cNvPr>
          <p:cNvSpPr/>
          <p:nvPr/>
        </p:nvSpPr>
        <p:spPr>
          <a:xfrm>
            <a:off x="1540344" y="4362516"/>
            <a:ext cx="1253656" cy="3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09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B9A76-0B12-4F93-9D63-E9797FE6DF4B}"/>
              </a:ext>
            </a:extLst>
          </p:cNvPr>
          <p:cNvSpPr txBox="1"/>
          <p:nvPr/>
        </p:nvSpPr>
        <p:spPr>
          <a:xfrm>
            <a:off x="7813424" y="1556087"/>
            <a:ext cx="1235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winkl" pitchFamily="2" charset="0"/>
              </a:rPr>
              <a:t>Use what you have learnt to fill in the gaps with your partner</a:t>
            </a:r>
            <a:endParaRPr lang="en-AU" sz="2000" dirty="0">
              <a:latin typeface="Twinkl" pitchFamily="2" charset="0"/>
            </a:endParaRPr>
          </a:p>
        </p:txBody>
      </p:sp>
      <p:sp>
        <p:nvSpPr>
          <p:cNvPr id="10" name="Oval 33">
            <a:extLst>
              <a:ext uri="{FF2B5EF4-FFF2-40B4-BE49-F238E27FC236}">
                <a16:creationId xmlns:a16="http://schemas.microsoft.com/office/drawing/2014/main" id="{E50DA6F3-D2A1-4AEB-A344-46D9A6772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End</a:t>
            </a:r>
          </a:p>
        </p:txBody>
      </p:sp>
      <p:sp>
        <p:nvSpPr>
          <p:cNvPr id="11" name="Oval 32">
            <a:extLst>
              <a:ext uri="{FF2B5EF4-FFF2-40B4-BE49-F238E27FC236}">
                <a16:creationId xmlns:a16="http://schemas.microsoft.com/office/drawing/2014/main" id="{65E58DFB-BBC4-4A29-A7EB-D443D108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</a:t>
            </a: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95326931-2DE6-462E-875A-E24553BE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</a:t>
            </a:r>
          </a:p>
        </p:txBody>
      </p:sp>
      <p:sp>
        <p:nvSpPr>
          <p:cNvPr id="13" name="Oval 30">
            <a:extLst>
              <a:ext uri="{FF2B5EF4-FFF2-40B4-BE49-F238E27FC236}">
                <a16:creationId xmlns:a16="http://schemas.microsoft.com/office/drawing/2014/main" id="{D38F41FE-4AE2-48FB-9794-FFE8BBB1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</a:t>
            </a:r>
          </a:p>
        </p:txBody>
      </p:sp>
      <p:sp>
        <p:nvSpPr>
          <p:cNvPr id="14" name="Oval 29">
            <a:extLst>
              <a:ext uri="{FF2B5EF4-FFF2-40B4-BE49-F238E27FC236}">
                <a16:creationId xmlns:a16="http://schemas.microsoft.com/office/drawing/2014/main" id="{78F12006-0FE0-456C-8353-C18AD6F54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4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ABCCA690-4446-4F12-8ED2-357D33A1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5</a:t>
            </a:r>
          </a:p>
        </p:txBody>
      </p:sp>
      <p:sp>
        <p:nvSpPr>
          <p:cNvPr id="16" name="Oval 27">
            <a:extLst>
              <a:ext uri="{FF2B5EF4-FFF2-40B4-BE49-F238E27FC236}">
                <a16:creationId xmlns:a16="http://schemas.microsoft.com/office/drawing/2014/main" id="{D195FE1F-DBBD-47EF-A89A-B883903C2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6</a:t>
            </a:r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E61B0E9D-53AF-41B0-9604-26EE4ED7F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7</a:t>
            </a:r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FC1AA743-431C-4341-9F72-351BF811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8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1F12C09D-2DEB-4059-A3D5-AF48219A7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9</a:t>
            </a: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128CAC5B-2DE7-4003-9DDA-30E4F637C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10</a:t>
            </a: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3573BAA9-0751-4106-BA62-CFD4F51D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DA4B47-3E63-495B-8E93-492F12E86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12</a:t>
            </a:r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C5011A1F-1C22-4458-AAD3-CCC4482F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F756968-3D95-4D42-94AE-284F660F5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14</a:t>
            </a:r>
          </a:p>
        </p:txBody>
      </p:sp>
      <p:sp>
        <p:nvSpPr>
          <p:cNvPr id="25" name="Oval 18">
            <a:extLst>
              <a:ext uri="{FF2B5EF4-FFF2-40B4-BE49-F238E27FC236}">
                <a16:creationId xmlns:a16="http://schemas.microsoft.com/office/drawing/2014/main" id="{3941622B-0E00-491D-85D3-267DE0B15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15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35E5A52A-195C-4275-9C33-3AAB53197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16</a:t>
            </a: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1D12DCEF-BD95-46A2-AE87-9D7B2748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17</a:t>
            </a:r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57655688-D16E-421D-B067-BC10B110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18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CA611C55-E6DB-45D9-8D4C-1C97BA897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19</a:t>
            </a: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046701C7-B047-4AAB-A125-0CECA705A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20</a:t>
            </a: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1881F3DA-C0CE-4BB5-9D6D-947621865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21</a:t>
            </a: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4F3BCD9C-E838-4C67-94F9-24549152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22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A782BC51-43EB-41C1-9FE8-D0C791EA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23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0C6322AE-A168-4EC6-A275-73CA27BC1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24</a:t>
            </a: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627175DE-E537-4917-B105-EB23FBA3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25</a:t>
            </a: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19B0486B-51F0-48E7-9C70-94A37186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26</a:t>
            </a: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DC941E48-4143-49B4-928E-4B9DEDA6F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27</a:t>
            </a:r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0B454F6A-FF31-4CA2-B702-0F5395FB2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28</a:t>
            </a:r>
          </a:p>
        </p:txBody>
      </p:sp>
      <p:sp>
        <p:nvSpPr>
          <p:cNvPr id="39" name="Oval 4">
            <a:extLst>
              <a:ext uri="{FF2B5EF4-FFF2-40B4-BE49-F238E27FC236}">
                <a16:creationId xmlns:a16="http://schemas.microsoft.com/office/drawing/2014/main" id="{D5C0BB04-4E3B-4D1C-AC55-96008C8CA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29</a:t>
            </a: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8B524CF1-E1BA-42FD-A01C-5225928C3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30</a:t>
            </a:r>
          </a:p>
        </p:txBody>
      </p:sp>
      <p:sp>
        <p:nvSpPr>
          <p:cNvPr id="41" name="Oval 32">
            <a:extLst>
              <a:ext uri="{FF2B5EF4-FFF2-40B4-BE49-F238E27FC236}">
                <a16:creationId xmlns:a16="http://schemas.microsoft.com/office/drawing/2014/main" id="{FAE6CB2C-C092-4DC3-B3AE-771B412F3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31</a:t>
            </a:r>
          </a:p>
        </p:txBody>
      </p:sp>
      <p:sp>
        <p:nvSpPr>
          <p:cNvPr id="42" name="Oval 31">
            <a:extLst>
              <a:ext uri="{FF2B5EF4-FFF2-40B4-BE49-F238E27FC236}">
                <a16:creationId xmlns:a16="http://schemas.microsoft.com/office/drawing/2014/main" id="{0A896B84-F92A-477F-A0D7-1CF4CEAE1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32</a:t>
            </a:r>
          </a:p>
        </p:txBody>
      </p:sp>
      <p:sp>
        <p:nvSpPr>
          <p:cNvPr id="43" name="Oval 30">
            <a:extLst>
              <a:ext uri="{FF2B5EF4-FFF2-40B4-BE49-F238E27FC236}">
                <a16:creationId xmlns:a16="http://schemas.microsoft.com/office/drawing/2014/main" id="{31618689-5BFD-4E39-BA8A-AE5B48A4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33</a:t>
            </a:r>
          </a:p>
        </p:txBody>
      </p:sp>
      <p:sp>
        <p:nvSpPr>
          <p:cNvPr id="44" name="Oval 29">
            <a:extLst>
              <a:ext uri="{FF2B5EF4-FFF2-40B4-BE49-F238E27FC236}">
                <a16:creationId xmlns:a16="http://schemas.microsoft.com/office/drawing/2014/main" id="{29A2C6CF-7247-48A0-BA76-01E66D245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34</a:t>
            </a:r>
          </a:p>
        </p:txBody>
      </p:sp>
      <p:sp>
        <p:nvSpPr>
          <p:cNvPr id="45" name="Oval 28">
            <a:extLst>
              <a:ext uri="{FF2B5EF4-FFF2-40B4-BE49-F238E27FC236}">
                <a16:creationId xmlns:a16="http://schemas.microsoft.com/office/drawing/2014/main" id="{85AE2A28-9ABB-475A-9B82-11B095E34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35</a:t>
            </a:r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BA9E216-B896-4186-82AE-C0254B3D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36</a:t>
            </a:r>
          </a:p>
        </p:txBody>
      </p:sp>
      <p:sp>
        <p:nvSpPr>
          <p:cNvPr id="47" name="Oval 26">
            <a:extLst>
              <a:ext uri="{FF2B5EF4-FFF2-40B4-BE49-F238E27FC236}">
                <a16:creationId xmlns:a16="http://schemas.microsoft.com/office/drawing/2014/main" id="{EEA610B5-D6A7-4939-B3CA-9AAAD6A3D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37</a:t>
            </a:r>
          </a:p>
        </p:txBody>
      </p:sp>
      <p:sp>
        <p:nvSpPr>
          <p:cNvPr id="48" name="Oval 25">
            <a:extLst>
              <a:ext uri="{FF2B5EF4-FFF2-40B4-BE49-F238E27FC236}">
                <a16:creationId xmlns:a16="http://schemas.microsoft.com/office/drawing/2014/main" id="{E556CD34-2E76-4CDC-8F04-D6BA99558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38</a:t>
            </a:r>
          </a:p>
        </p:txBody>
      </p:sp>
      <p:sp>
        <p:nvSpPr>
          <p:cNvPr id="49" name="Oval 24">
            <a:extLst>
              <a:ext uri="{FF2B5EF4-FFF2-40B4-BE49-F238E27FC236}">
                <a16:creationId xmlns:a16="http://schemas.microsoft.com/office/drawing/2014/main" id="{0A3E1F67-A667-4118-8FFF-27D9D3F90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39</a:t>
            </a:r>
          </a:p>
        </p:txBody>
      </p:sp>
      <p:sp>
        <p:nvSpPr>
          <p:cNvPr id="50" name="Oval 23">
            <a:extLst>
              <a:ext uri="{FF2B5EF4-FFF2-40B4-BE49-F238E27FC236}">
                <a16:creationId xmlns:a16="http://schemas.microsoft.com/office/drawing/2014/main" id="{BA15FFCB-89C7-4EBC-A87B-F34B37DAA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40</a:t>
            </a: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9B88143B-B501-43EE-B6C3-3F28406B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41</a:t>
            </a:r>
          </a:p>
        </p:txBody>
      </p:sp>
      <p:sp>
        <p:nvSpPr>
          <p:cNvPr id="52" name="Oval 21">
            <a:extLst>
              <a:ext uri="{FF2B5EF4-FFF2-40B4-BE49-F238E27FC236}">
                <a16:creationId xmlns:a16="http://schemas.microsoft.com/office/drawing/2014/main" id="{2A771929-F3D4-4128-B6C5-1D1A49B3A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42</a:t>
            </a:r>
          </a:p>
        </p:txBody>
      </p:sp>
      <p:sp>
        <p:nvSpPr>
          <p:cNvPr id="53" name="Oval 20">
            <a:extLst>
              <a:ext uri="{FF2B5EF4-FFF2-40B4-BE49-F238E27FC236}">
                <a16:creationId xmlns:a16="http://schemas.microsoft.com/office/drawing/2014/main" id="{E568D6D9-A846-4823-B128-AB0491B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43</a:t>
            </a:r>
          </a:p>
        </p:txBody>
      </p:sp>
      <p:sp>
        <p:nvSpPr>
          <p:cNvPr id="54" name="Oval 19">
            <a:extLst>
              <a:ext uri="{FF2B5EF4-FFF2-40B4-BE49-F238E27FC236}">
                <a16:creationId xmlns:a16="http://schemas.microsoft.com/office/drawing/2014/main" id="{5D9A027A-BA52-41C3-A431-977FD2CD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44</a:t>
            </a: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8DBDC747-114D-4D22-8E0F-3E115271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45</a:t>
            </a:r>
          </a:p>
        </p:txBody>
      </p:sp>
      <p:sp>
        <p:nvSpPr>
          <p:cNvPr id="56" name="Oval 17">
            <a:extLst>
              <a:ext uri="{FF2B5EF4-FFF2-40B4-BE49-F238E27FC236}">
                <a16:creationId xmlns:a16="http://schemas.microsoft.com/office/drawing/2014/main" id="{F77BA205-97BA-4285-A70F-9C404425C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46</a:t>
            </a:r>
          </a:p>
        </p:txBody>
      </p:sp>
      <p:sp>
        <p:nvSpPr>
          <p:cNvPr id="57" name="Oval 16">
            <a:extLst>
              <a:ext uri="{FF2B5EF4-FFF2-40B4-BE49-F238E27FC236}">
                <a16:creationId xmlns:a16="http://schemas.microsoft.com/office/drawing/2014/main" id="{8F5AC3D9-0D84-4348-91AC-9AC0BCFDB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47</a:t>
            </a:r>
          </a:p>
        </p:txBody>
      </p:sp>
      <p:sp>
        <p:nvSpPr>
          <p:cNvPr id="58" name="Oval 15">
            <a:extLst>
              <a:ext uri="{FF2B5EF4-FFF2-40B4-BE49-F238E27FC236}">
                <a16:creationId xmlns:a16="http://schemas.microsoft.com/office/drawing/2014/main" id="{F0A89E9E-7BCD-46B3-96BF-56BE95657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48</a:t>
            </a:r>
          </a:p>
        </p:txBody>
      </p:sp>
      <p:sp>
        <p:nvSpPr>
          <p:cNvPr id="59" name="Oval 14">
            <a:extLst>
              <a:ext uri="{FF2B5EF4-FFF2-40B4-BE49-F238E27FC236}">
                <a16:creationId xmlns:a16="http://schemas.microsoft.com/office/drawing/2014/main" id="{B49D95C6-47AB-4E7E-BB8E-B768AB82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49</a:t>
            </a:r>
          </a:p>
        </p:txBody>
      </p:sp>
      <p:sp>
        <p:nvSpPr>
          <p:cNvPr id="60" name="Oval 13">
            <a:extLst>
              <a:ext uri="{FF2B5EF4-FFF2-40B4-BE49-F238E27FC236}">
                <a16:creationId xmlns:a16="http://schemas.microsoft.com/office/drawing/2014/main" id="{E2E8EDDC-5C0C-404C-968C-5DFAB51B2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50</a:t>
            </a:r>
          </a:p>
        </p:txBody>
      </p:sp>
      <p:sp>
        <p:nvSpPr>
          <p:cNvPr id="61" name="Oval 12">
            <a:extLst>
              <a:ext uri="{FF2B5EF4-FFF2-40B4-BE49-F238E27FC236}">
                <a16:creationId xmlns:a16="http://schemas.microsoft.com/office/drawing/2014/main" id="{606B2A3F-B3F9-48EE-A653-87FDE1D08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51</a:t>
            </a:r>
          </a:p>
        </p:txBody>
      </p:sp>
      <p:sp>
        <p:nvSpPr>
          <p:cNvPr id="62" name="Oval 11">
            <a:extLst>
              <a:ext uri="{FF2B5EF4-FFF2-40B4-BE49-F238E27FC236}">
                <a16:creationId xmlns:a16="http://schemas.microsoft.com/office/drawing/2014/main" id="{65325E47-2E9D-42BE-BC64-5F3C975AA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52</a:t>
            </a:r>
          </a:p>
        </p:txBody>
      </p:sp>
      <p:sp>
        <p:nvSpPr>
          <p:cNvPr id="63" name="Oval 10">
            <a:extLst>
              <a:ext uri="{FF2B5EF4-FFF2-40B4-BE49-F238E27FC236}">
                <a16:creationId xmlns:a16="http://schemas.microsoft.com/office/drawing/2014/main" id="{CC4B2359-0984-4018-B229-9E63DAA34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53</a:t>
            </a:r>
          </a:p>
        </p:txBody>
      </p:sp>
      <p:sp>
        <p:nvSpPr>
          <p:cNvPr id="64" name="Oval 9">
            <a:extLst>
              <a:ext uri="{FF2B5EF4-FFF2-40B4-BE49-F238E27FC236}">
                <a16:creationId xmlns:a16="http://schemas.microsoft.com/office/drawing/2014/main" id="{B511935B-EA5C-4710-8B14-8AA787306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54</a:t>
            </a:r>
          </a:p>
        </p:txBody>
      </p:sp>
      <p:sp>
        <p:nvSpPr>
          <p:cNvPr id="65" name="Oval 8">
            <a:extLst>
              <a:ext uri="{FF2B5EF4-FFF2-40B4-BE49-F238E27FC236}">
                <a16:creationId xmlns:a16="http://schemas.microsoft.com/office/drawing/2014/main" id="{F1EA4FE3-CD0D-4AFD-9B74-62DFE0ABD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55</a:t>
            </a:r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504AE2BB-3938-4392-9FEA-ED7B67AF3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56</a:t>
            </a:r>
          </a:p>
        </p:txBody>
      </p:sp>
      <p:sp>
        <p:nvSpPr>
          <p:cNvPr id="67" name="Oval 6">
            <a:extLst>
              <a:ext uri="{FF2B5EF4-FFF2-40B4-BE49-F238E27FC236}">
                <a16:creationId xmlns:a16="http://schemas.microsoft.com/office/drawing/2014/main" id="{BA0357DE-6535-452E-B8A6-E7321CCAE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57</a:t>
            </a:r>
          </a:p>
        </p:txBody>
      </p:sp>
      <p:sp>
        <p:nvSpPr>
          <p:cNvPr id="68" name="Oval 5">
            <a:extLst>
              <a:ext uri="{FF2B5EF4-FFF2-40B4-BE49-F238E27FC236}">
                <a16:creationId xmlns:a16="http://schemas.microsoft.com/office/drawing/2014/main" id="{CB8B3868-8F96-4B54-BAC5-2456FC94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58</a:t>
            </a:r>
          </a:p>
        </p:txBody>
      </p:sp>
      <p:sp>
        <p:nvSpPr>
          <p:cNvPr id="69" name="Oval 4">
            <a:extLst>
              <a:ext uri="{FF2B5EF4-FFF2-40B4-BE49-F238E27FC236}">
                <a16:creationId xmlns:a16="http://schemas.microsoft.com/office/drawing/2014/main" id="{2F04C1C4-BC4C-4462-A796-294972AA4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59</a:t>
            </a:r>
          </a:p>
        </p:txBody>
      </p:sp>
      <p:sp>
        <p:nvSpPr>
          <p:cNvPr id="70" name="Oval 3">
            <a:extLst>
              <a:ext uri="{FF2B5EF4-FFF2-40B4-BE49-F238E27FC236}">
                <a16:creationId xmlns:a16="http://schemas.microsoft.com/office/drawing/2014/main" id="{D25CF194-FDCC-45F4-A5AD-BBE2F950D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425" y="115251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7C118-2271-4ECE-8776-3EBEEBBD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9" y="732788"/>
            <a:ext cx="6789053" cy="3407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BCF11-90D2-48B4-A5C7-93A8A8551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11" y="3912722"/>
            <a:ext cx="7487728" cy="12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0"/>
                            </p:stCondLst>
                            <p:childTnLst>
                              <p:par>
                                <p:cTn id="9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0"/>
                            </p:stCondLst>
                            <p:childTnLst>
                              <p:par>
                                <p:cTn id="1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0"/>
                            </p:stCondLst>
                            <p:childTnLst>
                              <p:par>
                                <p:cTn id="1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00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Twinkl" pitchFamily="2" charset="0"/>
              </a:rPr>
              <a:t>Science in our everyday lives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inkl" pitchFamily="2" charset="0"/>
              </a:rPr>
              <a:t>It's easy to take technology for granted in our daily lives. But all of those things we rely on – from cars and computers to medicines and air conditioning – were made possible by scientific discoveries.</a:t>
            </a:r>
            <a:endParaRPr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graphicFrame>
        <p:nvGraphicFramePr>
          <p:cNvPr id="258" name="Google Shape;258;p42"/>
          <p:cNvGraphicFramePr/>
          <p:nvPr/>
        </p:nvGraphicFramePr>
        <p:xfrm>
          <a:off x="7181198" y="1008155"/>
          <a:ext cx="1224575" cy="350490"/>
        </p:xfrm>
        <a:graphic>
          <a:graphicData uri="http://schemas.openxmlformats.org/drawingml/2006/table">
            <a:tbl>
              <a:tblPr>
                <a:noFill/>
                <a:tableStyleId>{CF85630D-A866-4162-B0D2-B10CCA910263}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" name="Google Shape;259;p42"/>
          <p:cNvGraphicFramePr/>
          <p:nvPr/>
        </p:nvGraphicFramePr>
        <p:xfrm>
          <a:off x="6726250" y="371440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do you use at home or at school that has been improved by science or created with technology? 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29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536372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Twinkl" pitchFamily="2" charset="0"/>
              </a:rPr>
              <a:t>Brainstorm</a:t>
            </a:r>
            <a:r>
              <a:rPr lang="en-GB" sz="2000" dirty="0">
                <a:latin typeface="Twinkl" pitchFamily="2" charset="0"/>
              </a:rPr>
              <a:t> examples of things you have in your life thanks to science and technology</a:t>
            </a:r>
            <a:endParaRPr lang="en-GB" sz="1200"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graphicFrame>
        <p:nvGraphicFramePr>
          <p:cNvPr id="259" name="Google Shape;259;p42"/>
          <p:cNvGraphicFramePr/>
          <p:nvPr>
            <p:extLst>
              <p:ext uri="{D42A27DB-BD31-4B8C-83A1-F6EECF244321}">
                <p14:modId xmlns:p14="http://schemas.microsoft.com/office/powerpoint/2010/main" val="2173995369"/>
              </p:ext>
            </p:extLst>
          </p:nvPr>
        </p:nvGraphicFramePr>
        <p:xfrm>
          <a:off x="552549" y="3399545"/>
          <a:ext cx="2134475" cy="15391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Just this morning I took painkillers for my headache, used an air conditioner to cool down, downloaded a new app…does all this use technology? 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178E0E-34AD-49C6-8FC7-C73DDC5CC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0"/>
          <a:stretch/>
        </p:blipFill>
        <p:spPr>
          <a:xfrm>
            <a:off x="4088921" y="813428"/>
            <a:ext cx="4951561" cy="4125298"/>
          </a:xfrm>
          <a:prstGeom prst="rect">
            <a:avLst/>
          </a:prstGeom>
        </p:spPr>
      </p:pic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8FE93947-525D-4E6F-AF38-A968DDE0887F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934596" y="4539553"/>
            <a:ext cx="140247" cy="14024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6C431E2-3905-433C-98F3-E52E2CA5907F}"/>
              </a:ext>
            </a:extLst>
          </p:cNvPr>
          <p:cNvSpPr/>
          <p:nvPr/>
        </p:nvSpPr>
        <p:spPr>
          <a:xfrm>
            <a:off x="2799327" y="3747465"/>
            <a:ext cx="1177291" cy="1086669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23E9B1-B878-447B-8DE0-7CDB94B11638}"/>
              </a:ext>
            </a:extLst>
          </p:cNvPr>
          <p:cNvSpPr/>
          <p:nvPr/>
        </p:nvSpPr>
        <p:spPr>
          <a:xfrm>
            <a:off x="2799327" y="3747465"/>
            <a:ext cx="1177291" cy="1086669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EAB80-39C4-49C6-B691-64F358240AA9}"/>
              </a:ext>
            </a:extLst>
          </p:cNvPr>
          <p:cNvSpPr txBox="1"/>
          <p:nvPr/>
        </p:nvSpPr>
        <p:spPr>
          <a:xfrm>
            <a:off x="2983924" y="3370315"/>
            <a:ext cx="871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4624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414528" y="614050"/>
            <a:ext cx="3726152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winkl" pitchFamily="2" charset="0"/>
              </a:rPr>
              <a:t>The evolution of smartphones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Twinkl" pitchFamily="2" charset="0"/>
              </a:rPr>
              <a:t>Today, nearly half of the people in the world rely on smartphones in their daily lives. But how did they come about? It was through a long series of discoveries and improvements, each beginning with a question.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Twinkl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Twinkl" pitchFamily="2" charset="0"/>
              </a:rPr>
              <a:t>How can we speak to others across long distances?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Twinkl" pitchFamily="2" charset="0"/>
              </a:rPr>
              <a:t>How can we turn a voice into an electronic signal and then back into sound at the other end?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Twinkl" pitchFamily="2" charset="0"/>
              </a:rPr>
              <a:t>How can we send the signals further? Across countries? Between continents?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Twinkl" pitchFamily="2" charset="0"/>
              </a:rPr>
              <a:t>How can we remove cords from phones?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Twinkl" pitchFamily="2" charset="0"/>
              </a:rPr>
              <a:t>How can we make phones portable or "mobile"?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Twinkl" pitchFamily="2" charset="0"/>
              </a:rPr>
              <a:t>How can we make them smaller?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Twinkl" pitchFamily="2" charset="0"/>
              </a:rPr>
              <a:t>How can we fit in more features, such as cameras and calendars?</a:t>
            </a:r>
            <a:endParaRPr lang="en-GB" sz="1200" b="0" i="0" dirty="0">
              <a:solidFill>
                <a:srgbClr val="000000"/>
              </a:solidFill>
              <a:effectLst/>
              <a:latin typeface="Twinkl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2B037-3189-4AFC-9302-6D70A6A5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09" y="225110"/>
            <a:ext cx="3162991" cy="2076004"/>
          </a:xfrm>
          <a:prstGeom prst="rect">
            <a:avLst/>
          </a:prstGeom>
        </p:spPr>
      </p:pic>
      <p:pic>
        <p:nvPicPr>
          <p:cNvPr id="5" name="Online Media 4" title="Evolution of Phones | 1876 - 2020">
            <a:hlinkClick r:id="" action="ppaction://media"/>
            <a:extLst>
              <a:ext uri="{FF2B5EF4-FFF2-40B4-BE49-F238E27FC236}">
                <a16:creationId xmlns:a16="http://schemas.microsoft.com/office/drawing/2014/main" id="{BC2330A4-7990-4910-B7C2-CCE1FF8974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54721" y="2301114"/>
            <a:ext cx="4893779" cy="27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449033" y="811850"/>
            <a:ext cx="8539691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winkl" pitchFamily="2" charset="0"/>
              </a:rPr>
              <a:t>The evolution of smartphones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winkl" pitchFamily="2" charset="0"/>
              </a:rPr>
              <a:t>Think Pair Share: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Twinkl" pitchFamily="2" charset="0"/>
            </a:endParaRPr>
          </a:p>
          <a:p>
            <a:pPr marL="0" lvl="0" indent="0">
              <a:buNone/>
            </a:pPr>
            <a:r>
              <a:rPr lang="en-GB" sz="2000" b="1" dirty="0">
                <a:latin typeface="Twinkl" pitchFamily="2" charset="0"/>
              </a:rPr>
              <a:t>Describe</a:t>
            </a:r>
            <a:r>
              <a:rPr lang="en-GB" sz="2000" dirty="0">
                <a:latin typeface="Twinkl" pitchFamily="2" charset="0"/>
              </a:rPr>
              <a:t> how changes in science and technology have resulted in the smartphones we know today.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0C1D41ED-34FA-4A16-8829-CEB508B55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7" name="Oval 32">
            <a:extLst>
              <a:ext uri="{FF2B5EF4-FFF2-40B4-BE49-F238E27FC236}">
                <a16:creationId xmlns:a16="http://schemas.microsoft.com/office/drawing/2014/main" id="{93E674E7-2B69-48A0-B3A7-725F6664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E7566961-981D-4E76-AAEF-2E57A39AB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6073D28B-0D95-4C4B-B4B9-2964CC038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Oval 29">
            <a:extLst>
              <a:ext uri="{FF2B5EF4-FFF2-40B4-BE49-F238E27FC236}">
                <a16:creationId xmlns:a16="http://schemas.microsoft.com/office/drawing/2014/main" id="{C32A42AD-012B-4BA0-8BE5-BF3AE6B7A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1" name="Oval 28">
            <a:extLst>
              <a:ext uri="{FF2B5EF4-FFF2-40B4-BE49-F238E27FC236}">
                <a16:creationId xmlns:a16="http://schemas.microsoft.com/office/drawing/2014/main" id="{38CEE434-70F1-426F-AE16-E8DF4EA13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B8F99E1A-736A-42AE-B9A9-586A1D8CB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350A08FA-0617-43A6-B151-59A5B6EA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58A3D90E-DFBF-4F83-A11A-B62E6FDC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AEC06376-2965-4B4B-B277-5A3EBF59E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16" name="Oval 23">
            <a:extLst>
              <a:ext uri="{FF2B5EF4-FFF2-40B4-BE49-F238E27FC236}">
                <a16:creationId xmlns:a16="http://schemas.microsoft.com/office/drawing/2014/main" id="{C8EDA213-4171-4CA9-B9B0-5D2BB6105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66FAC3E3-1800-4E64-9D1C-2D5FFAD0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972148CA-A040-4491-B624-5E171178A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2F5C8F68-8917-488A-AA0B-A596C8F1B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C6C4B7-0C5D-4ED3-B623-6E5ECAD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9110E381-3241-4289-8E29-272D2A521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F7981F78-E397-4AC2-AC0F-D09D55EDD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2A0C4448-3CFC-4F13-9DB8-6141EF027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F1653648-5000-48DB-B366-A8B72080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8D1C570C-AC99-428D-BA88-91FF82B51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FB21C9F1-FD99-4797-9FD6-8B14E0403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B95172B8-74EF-4650-B2FC-1CD087411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FFE26046-365C-4E8F-9452-C15285F29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CD762040-A5D3-4EE5-9309-97BE62352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CD64178C-6C0A-44E9-A64A-49390E1CD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0D2329F4-CC64-42C8-BD96-F8CA23D1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E09E5D1-CAF2-478B-A583-ABEB0B6E5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279430E6-275F-4960-9EC8-FA2C5374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14E7E81B-A0CE-40C4-8017-3D99197F8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086BC230-8059-4581-8096-D0F41C05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36" name="Oval 3">
            <a:extLst>
              <a:ext uri="{FF2B5EF4-FFF2-40B4-BE49-F238E27FC236}">
                <a16:creationId xmlns:a16="http://schemas.microsoft.com/office/drawing/2014/main" id="{456839AF-9E1B-41AC-AC7D-A2C01AAE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  <p:sp>
        <p:nvSpPr>
          <p:cNvPr id="37" name="Oval 33">
            <a:extLst>
              <a:ext uri="{FF2B5EF4-FFF2-40B4-BE49-F238E27FC236}">
                <a16:creationId xmlns:a16="http://schemas.microsoft.com/office/drawing/2014/main" id="{037F4BB3-869C-4FB0-8D76-74FA1958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4FE1E4C8-023F-4F5D-BC96-D6C2034A4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0833739D-77FB-4052-8007-C872BD8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0" name="Oval 30">
            <a:extLst>
              <a:ext uri="{FF2B5EF4-FFF2-40B4-BE49-F238E27FC236}">
                <a16:creationId xmlns:a16="http://schemas.microsoft.com/office/drawing/2014/main" id="{CAF51B5D-55F5-4F3C-993D-6988BB67F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41" name="Oval 29">
            <a:extLst>
              <a:ext uri="{FF2B5EF4-FFF2-40B4-BE49-F238E27FC236}">
                <a16:creationId xmlns:a16="http://schemas.microsoft.com/office/drawing/2014/main" id="{A8DDB0A7-C621-4A27-B2D5-FDB1E0AC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630A64CA-15A8-4293-A335-AED7BB841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43" name="Oval 27">
            <a:extLst>
              <a:ext uri="{FF2B5EF4-FFF2-40B4-BE49-F238E27FC236}">
                <a16:creationId xmlns:a16="http://schemas.microsoft.com/office/drawing/2014/main" id="{46D8D50F-16CE-424C-A455-2B9D143D8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44" name="Oval 26">
            <a:extLst>
              <a:ext uri="{FF2B5EF4-FFF2-40B4-BE49-F238E27FC236}">
                <a16:creationId xmlns:a16="http://schemas.microsoft.com/office/drawing/2014/main" id="{465844BB-AA17-47B0-B098-BDC675A8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45" name="Oval 25">
            <a:extLst>
              <a:ext uri="{FF2B5EF4-FFF2-40B4-BE49-F238E27FC236}">
                <a16:creationId xmlns:a16="http://schemas.microsoft.com/office/drawing/2014/main" id="{FC0EFC03-4D04-497E-9F1B-EE918E08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4C29CD05-CFD9-4828-BF1F-4F24940F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47" name="Oval 23">
            <a:extLst>
              <a:ext uri="{FF2B5EF4-FFF2-40B4-BE49-F238E27FC236}">
                <a16:creationId xmlns:a16="http://schemas.microsoft.com/office/drawing/2014/main" id="{C9E8B704-345C-4E12-96B2-92EA3916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48" name="Oval 22">
            <a:extLst>
              <a:ext uri="{FF2B5EF4-FFF2-40B4-BE49-F238E27FC236}">
                <a16:creationId xmlns:a16="http://schemas.microsoft.com/office/drawing/2014/main" id="{AAC0A9A0-4C84-4406-88B2-42510AAE1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80EB8F72-3B65-4154-A12B-12B22344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0" name="Oval 20">
            <a:extLst>
              <a:ext uri="{FF2B5EF4-FFF2-40B4-BE49-F238E27FC236}">
                <a16:creationId xmlns:a16="http://schemas.microsoft.com/office/drawing/2014/main" id="{531A8D96-A57D-470C-8920-E17A065E9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51" name="Oval 19">
            <a:extLst>
              <a:ext uri="{FF2B5EF4-FFF2-40B4-BE49-F238E27FC236}">
                <a16:creationId xmlns:a16="http://schemas.microsoft.com/office/drawing/2014/main" id="{97D7762A-3944-4774-8A38-DDD69C2C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52" name="Oval 18">
            <a:extLst>
              <a:ext uri="{FF2B5EF4-FFF2-40B4-BE49-F238E27FC236}">
                <a16:creationId xmlns:a16="http://schemas.microsoft.com/office/drawing/2014/main" id="{F4F4D948-24C4-454D-9C1B-0CE2DB03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B0557952-3666-47E8-8C1D-9BB7207D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54" name="Oval 16">
            <a:extLst>
              <a:ext uri="{FF2B5EF4-FFF2-40B4-BE49-F238E27FC236}">
                <a16:creationId xmlns:a16="http://schemas.microsoft.com/office/drawing/2014/main" id="{2168C3EC-75E9-4B10-9827-006D56E15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55" name="Oval 15">
            <a:extLst>
              <a:ext uri="{FF2B5EF4-FFF2-40B4-BE49-F238E27FC236}">
                <a16:creationId xmlns:a16="http://schemas.microsoft.com/office/drawing/2014/main" id="{15DCC7F2-BF33-420C-9882-732631355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56" name="Oval 14">
            <a:extLst>
              <a:ext uri="{FF2B5EF4-FFF2-40B4-BE49-F238E27FC236}">
                <a16:creationId xmlns:a16="http://schemas.microsoft.com/office/drawing/2014/main" id="{E3D2B78A-F6D5-4F9E-AA4D-3F2E795D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57" name="Oval 13">
            <a:extLst>
              <a:ext uri="{FF2B5EF4-FFF2-40B4-BE49-F238E27FC236}">
                <a16:creationId xmlns:a16="http://schemas.microsoft.com/office/drawing/2014/main" id="{D158E32F-70A5-400F-B4BA-5CEB0A02F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58" name="Oval 12">
            <a:extLst>
              <a:ext uri="{FF2B5EF4-FFF2-40B4-BE49-F238E27FC236}">
                <a16:creationId xmlns:a16="http://schemas.microsoft.com/office/drawing/2014/main" id="{DAA7E5C9-71DD-4811-9125-D6DD907F0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59" name="Oval 11">
            <a:extLst>
              <a:ext uri="{FF2B5EF4-FFF2-40B4-BE49-F238E27FC236}">
                <a16:creationId xmlns:a16="http://schemas.microsoft.com/office/drawing/2014/main" id="{6912DB72-22FC-4244-B148-182F3ACEC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D983C3B1-82D8-4064-A3BF-F9AB15ED3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61" name="Oval 9">
            <a:extLst>
              <a:ext uri="{FF2B5EF4-FFF2-40B4-BE49-F238E27FC236}">
                <a16:creationId xmlns:a16="http://schemas.microsoft.com/office/drawing/2014/main" id="{EB9D0F01-E54E-4CFD-8121-FBAE753B5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62" name="Oval 8">
            <a:extLst>
              <a:ext uri="{FF2B5EF4-FFF2-40B4-BE49-F238E27FC236}">
                <a16:creationId xmlns:a16="http://schemas.microsoft.com/office/drawing/2014/main" id="{C1B831E1-FAE5-4D13-A349-E7B106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63" name="Oval 7">
            <a:extLst>
              <a:ext uri="{FF2B5EF4-FFF2-40B4-BE49-F238E27FC236}">
                <a16:creationId xmlns:a16="http://schemas.microsoft.com/office/drawing/2014/main" id="{31F794D1-1FEA-4759-8704-05F0479FB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64" name="Oval 6">
            <a:extLst>
              <a:ext uri="{FF2B5EF4-FFF2-40B4-BE49-F238E27FC236}">
                <a16:creationId xmlns:a16="http://schemas.microsoft.com/office/drawing/2014/main" id="{918A74B8-8599-415C-A965-D7DF2D37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65" name="Oval 5">
            <a:extLst>
              <a:ext uri="{FF2B5EF4-FFF2-40B4-BE49-F238E27FC236}">
                <a16:creationId xmlns:a16="http://schemas.microsoft.com/office/drawing/2014/main" id="{2049FA53-D0F4-4E31-B7B6-402FEB9A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66" name="Oval 4">
            <a:extLst>
              <a:ext uri="{FF2B5EF4-FFF2-40B4-BE49-F238E27FC236}">
                <a16:creationId xmlns:a16="http://schemas.microsoft.com/office/drawing/2014/main" id="{C08D2DE5-9682-4234-BC97-B9B21150E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67" name="Oval 3">
            <a:extLst>
              <a:ext uri="{FF2B5EF4-FFF2-40B4-BE49-F238E27FC236}">
                <a16:creationId xmlns:a16="http://schemas.microsoft.com/office/drawing/2014/main" id="{A2420FFD-864B-496F-934F-02114DBF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  <p:sp>
        <p:nvSpPr>
          <p:cNvPr id="68" name="Oval 33">
            <a:extLst>
              <a:ext uri="{FF2B5EF4-FFF2-40B4-BE49-F238E27FC236}">
                <a16:creationId xmlns:a16="http://schemas.microsoft.com/office/drawing/2014/main" id="{F490FB89-A4B7-4564-99C5-B6C16B0D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69" name="Oval 32">
            <a:extLst>
              <a:ext uri="{FF2B5EF4-FFF2-40B4-BE49-F238E27FC236}">
                <a16:creationId xmlns:a16="http://schemas.microsoft.com/office/drawing/2014/main" id="{EC5DCA37-2CEC-4CCB-ADEB-8B8412439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70" name="Oval 31">
            <a:extLst>
              <a:ext uri="{FF2B5EF4-FFF2-40B4-BE49-F238E27FC236}">
                <a16:creationId xmlns:a16="http://schemas.microsoft.com/office/drawing/2014/main" id="{9F5CE8FA-EE5A-4245-BCB8-195F7755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71" name="Oval 30">
            <a:extLst>
              <a:ext uri="{FF2B5EF4-FFF2-40B4-BE49-F238E27FC236}">
                <a16:creationId xmlns:a16="http://schemas.microsoft.com/office/drawing/2014/main" id="{DC945CB2-3E11-4E99-85DA-C8D9F908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72" name="Oval 29">
            <a:extLst>
              <a:ext uri="{FF2B5EF4-FFF2-40B4-BE49-F238E27FC236}">
                <a16:creationId xmlns:a16="http://schemas.microsoft.com/office/drawing/2014/main" id="{C7F77552-6970-4BE9-9374-6AAC73E28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73" name="Oval 28">
            <a:extLst>
              <a:ext uri="{FF2B5EF4-FFF2-40B4-BE49-F238E27FC236}">
                <a16:creationId xmlns:a16="http://schemas.microsoft.com/office/drawing/2014/main" id="{5920E80B-8021-4F6A-BD33-01F5A41AC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853AF032-7325-44EE-93C8-2A04CFB6A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75" name="Oval 26">
            <a:extLst>
              <a:ext uri="{FF2B5EF4-FFF2-40B4-BE49-F238E27FC236}">
                <a16:creationId xmlns:a16="http://schemas.microsoft.com/office/drawing/2014/main" id="{330DD922-9095-43B9-99EE-D64FF983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76" name="Oval 25">
            <a:extLst>
              <a:ext uri="{FF2B5EF4-FFF2-40B4-BE49-F238E27FC236}">
                <a16:creationId xmlns:a16="http://schemas.microsoft.com/office/drawing/2014/main" id="{D29D7BF4-575A-4D12-B374-DC86ED3F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77" name="Oval 24">
            <a:extLst>
              <a:ext uri="{FF2B5EF4-FFF2-40B4-BE49-F238E27FC236}">
                <a16:creationId xmlns:a16="http://schemas.microsoft.com/office/drawing/2014/main" id="{653A47CC-4308-45A3-B531-841B01300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78" name="Oval 23">
            <a:extLst>
              <a:ext uri="{FF2B5EF4-FFF2-40B4-BE49-F238E27FC236}">
                <a16:creationId xmlns:a16="http://schemas.microsoft.com/office/drawing/2014/main" id="{98823141-0E10-4821-97F3-43355BD4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79" name="Oval 22">
            <a:extLst>
              <a:ext uri="{FF2B5EF4-FFF2-40B4-BE49-F238E27FC236}">
                <a16:creationId xmlns:a16="http://schemas.microsoft.com/office/drawing/2014/main" id="{DC5DCC2D-CDE4-4E94-AC4A-E69D72FB5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80" name="Oval 21">
            <a:extLst>
              <a:ext uri="{FF2B5EF4-FFF2-40B4-BE49-F238E27FC236}">
                <a16:creationId xmlns:a16="http://schemas.microsoft.com/office/drawing/2014/main" id="{1E546A7D-E1C1-4DE8-AD70-C66F69FE5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81" name="Oval 20">
            <a:extLst>
              <a:ext uri="{FF2B5EF4-FFF2-40B4-BE49-F238E27FC236}">
                <a16:creationId xmlns:a16="http://schemas.microsoft.com/office/drawing/2014/main" id="{7067F845-455D-4101-B042-656396F7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82" name="Oval 19">
            <a:extLst>
              <a:ext uri="{FF2B5EF4-FFF2-40B4-BE49-F238E27FC236}">
                <a16:creationId xmlns:a16="http://schemas.microsoft.com/office/drawing/2014/main" id="{0947DA9E-A208-4B1B-BFF7-664CC7D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83" name="Oval 18">
            <a:extLst>
              <a:ext uri="{FF2B5EF4-FFF2-40B4-BE49-F238E27FC236}">
                <a16:creationId xmlns:a16="http://schemas.microsoft.com/office/drawing/2014/main" id="{137160AC-824D-4B49-A315-00230127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84" name="Oval 17">
            <a:extLst>
              <a:ext uri="{FF2B5EF4-FFF2-40B4-BE49-F238E27FC236}">
                <a16:creationId xmlns:a16="http://schemas.microsoft.com/office/drawing/2014/main" id="{6E7E414A-23E7-4A1F-A8F6-28B22FC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85" name="Oval 16">
            <a:extLst>
              <a:ext uri="{FF2B5EF4-FFF2-40B4-BE49-F238E27FC236}">
                <a16:creationId xmlns:a16="http://schemas.microsoft.com/office/drawing/2014/main" id="{1E652B87-E164-4923-A5AB-A8B9BCE33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86" name="Oval 15">
            <a:extLst>
              <a:ext uri="{FF2B5EF4-FFF2-40B4-BE49-F238E27FC236}">
                <a16:creationId xmlns:a16="http://schemas.microsoft.com/office/drawing/2014/main" id="{4ACC4A2D-3414-449B-B6B0-8CA32BCE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87" name="Oval 14">
            <a:extLst>
              <a:ext uri="{FF2B5EF4-FFF2-40B4-BE49-F238E27FC236}">
                <a16:creationId xmlns:a16="http://schemas.microsoft.com/office/drawing/2014/main" id="{7FE5A007-7FBA-488A-AAFE-187C99960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7DD49DAE-8B5F-4001-B2DF-FFABD847B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89" name="Oval 12">
            <a:extLst>
              <a:ext uri="{FF2B5EF4-FFF2-40B4-BE49-F238E27FC236}">
                <a16:creationId xmlns:a16="http://schemas.microsoft.com/office/drawing/2014/main" id="{BBBA0616-004A-436E-9080-23D0C218A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90" name="Oval 11">
            <a:extLst>
              <a:ext uri="{FF2B5EF4-FFF2-40B4-BE49-F238E27FC236}">
                <a16:creationId xmlns:a16="http://schemas.microsoft.com/office/drawing/2014/main" id="{01ACB7C4-2930-441B-8E81-ACC10F2E0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91" name="Oval 10">
            <a:extLst>
              <a:ext uri="{FF2B5EF4-FFF2-40B4-BE49-F238E27FC236}">
                <a16:creationId xmlns:a16="http://schemas.microsoft.com/office/drawing/2014/main" id="{9CDE7A0E-1B54-466F-B04F-9D6319277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92" name="Oval 9">
            <a:extLst>
              <a:ext uri="{FF2B5EF4-FFF2-40B4-BE49-F238E27FC236}">
                <a16:creationId xmlns:a16="http://schemas.microsoft.com/office/drawing/2014/main" id="{1EFF4E84-3F30-443F-A78F-5340CA180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93" name="Oval 8">
            <a:extLst>
              <a:ext uri="{FF2B5EF4-FFF2-40B4-BE49-F238E27FC236}">
                <a16:creationId xmlns:a16="http://schemas.microsoft.com/office/drawing/2014/main" id="{5F992BD4-F806-43D4-987C-670CD778C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94" name="Oval 7">
            <a:extLst>
              <a:ext uri="{FF2B5EF4-FFF2-40B4-BE49-F238E27FC236}">
                <a16:creationId xmlns:a16="http://schemas.microsoft.com/office/drawing/2014/main" id="{E4DBCF72-CFB4-428C-B39F-96D4E84F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95" name="Oval 6">
            <a:extLst>
              <a:ext uri="{FF2B5EF4-FFF2-40B4-BE49-F238E27FC236}">
                <a16:creationId xmlns:a16="http://schemas.microsoft.com/office/drawing/2014/main" id="{BAA9C157-E208-40EE-ABEE-B91573EDA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96" name="Oval 5">
            <a:extLst>
              <a:ext uri="{FF2B5EF4-FFF2-40B4-BE49-F238E27FC236}">
                <a16:creationId xmlns:a16="http://schemas.microsoft.com/office/drawing/2014/main" id="{9B5F8A92-5D4D-4551-BD1B-57C51EBD4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97" name="Oval 4">
            <a:extLst>
              <a:ext uri="{FF2B5EF4-FFF2-40B4-BE49-F238E27FC236}">
                <a16:creationId xmlns:a16="http://schemas.microsoft.com/office/drawing/2014/main" id="{250EBBAF-BB52-48E9-900F-943781B8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98" name="Oval 3">
            <a:extLst>
              <a:ext uri="{FF2B5EF4-FFF2-40B4-BE49-F238E27FC236}">
                <a16:creationId xmlns:a16="http://schemas.microsoft.com/office/drawing/2014/main" id="{6A373E47-30B8-4417-A328-67C2EBE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90041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6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0"/>
                            </p:stCondLst>
                            <p:childTnLst>
                              <p:par>
                                <p:cTn id="17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7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8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00"/>
                            </p:stCondLst>
                            <p:childTnLst>
                              <p:par>
                                <p:cTn id="19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00"/>
                            </p:stCondLst>
                            <p:childTnLst>
                              <p:par>
                                <p:cTn id="20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0"/>
                            </p:stCondLst>
                            <p:childTnLst>
                              <p:par>
                                <p:cTn id="2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000"/>
                            </p:stCondLst>
                            <p:childTnLst>
                              <p:par>
                                <p:cTn id="20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000"/>
                            </p:stCondLst>
                            <p:childTnLst>
                              <p:par>
                                <p:cTn id="2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000"/>
                            </p:stCondLst>
                            <p:childTnLst>
                              <p:par>
                                <p:cTn id="2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2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9000"/>
                            </p:stCondLst>
                            <p:childTnLst>
                              <p:par>
                                <p:cTn id="2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449033" y="811850"/>
            <a:ext cx="8539691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inkl" pitchFamily="2" charset="0"/>
              </a:rPr>
              <a:t>The evolution of smartphones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winkl" pitchFamily="2" charset="0"/>
              </a:rPr>
              <a:t>Think Pair Share: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Twinkl" pitchFamily="2" charset="0"/>
            </a:endParaRPr>
          </a:p>
          <a:p>
            <a:pPr marL="0" lvl="0" indent="0">
              <a:buNone/>
            </a:pPr>
            <a:br>
              <a:rPr lang="en-GB" sz="2000" dirty="0">
                <a:latin typeface="Twinkl" pitchFamily="2" charset="0"/>
              </a:rPr>
            </a:br>
            <a:r>
              <a:rPr lang="en-GB" sz="2000" dirty="0">
                <a:latin typeface="Twinkl" pitchFamily="2" charset="0"/>
              </a:rPr>
              <a:t>Think about what you would like your smartphone to be able to do in the future. What would you like it to look or feel like to use? </a:t>
            </a:r>
            <a:endParaRPr lang="en-GB" sz="120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Twinkl" pitchFamily="2" charset="0"/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0C1D41ED-34FA-4A16-8829-CEB508B55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7" name="Oval 32">
            <a:extLst>
              <a:ext uri="{FF2B5EF4-FFF2-40B4-BE49-F238E27FC236}">
                <a16:creationId xmlns:a16="http://schemas.microsoft.com/office/drawing/2014/main" id="{93E674E7-2B69-48A0-B3A7-725F6664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E7566961-981D-4E76-AAEF-2E57A39AB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6073D28B-0D95-4C4B-B4B9-2964CC038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Oval 29">
            <a:extLst>
              <a:ext uri="{FF2B5EF4-FFF2-40B4-BE49-F238E27FC236}">
                <a16:creationId xmlns:a16="http://schemas.microsoft.com/office/drawing/2014/main" id="{C32A42AD-012B-4BA0-8BE5-BF3AE6B7A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1" name="Oval 28">
            <a:extLst>
              <a:ext uri="{FF2B5EF4-FFF2-40B4-BE49-F238E27FC236}">
                <a16:creationId xmlns:a16="http://schemas.microsoft.com/office/drawing/2014/main" id="{38CEE434-70F1-426F-AE16-E8DF4EA13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B8F99E1A-736A-42AE-B9A9-586A1D8CB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350A08FA-0617-43A6-B151-59A5B6EA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58A3D90E-DFBF-4F83-A11A-B62E6FDC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AEC06376-2965-4B4B-B277-5A3EBF59E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16" name="Oval 23">
            <a:extLst>
              <a:ext uri="{FF2B5EF4-FFF2-40B4-BE49-F238E27FC236}">
                <a16:creationId xmlns:a16="http://schemas.microsoft.com/office/drawing/2014/main" id="{C8EDA213-4171-4CA9-B9B0-5D2BB6105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66FAC3E3-1800-4E64-9D1C-2D5FFAD0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972148CA-A040-4491-B624-5E171178A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2F5C8F68-8917-488A-AA0B-A596C8F1B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C6C4B7-0C5D-4ED3-B623-6E5ECAD3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9110E381-3241-4289-8E29-272D2A521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F7981F78-E397-4AC2-AC0F-D09D55EDD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2A0C4448-3CFC-4F13-9DB8-6141EF027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F1653648-5000-48DB-B366-A8B72080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8D1C570C-AC99-428D-BA88-91FF82B51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FB21C9F1-FD99-4797-9FD6-8B14E0403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B95172B8-74EF-4650-B2FC-1CD087411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FFE26046-365C-4E8F-9452-C15285F29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CD762040-A5D3-4EE5-9309-97BE62352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CD64178C-6C0A-44E9-A64A-49390E1CD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0D2329F4-CC64-42C8-BD96-F8CA23D1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E09E5D1-CAF2-478B-A583-ABEB0B6E5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279430E6-275F-4960-9EC8-FA2C5374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14E7E81B-A0CE-40C4-8017-3D99197F8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086BC230-8059-4581-8096-D0F41C05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36" name="Oval 3">
            <a:extLst>
              <a:ext uri="{FF2B5EF4-FFF2-40B4-BE49-F238E27FC236}">
                <a16:creationId xmlns:a16="http://schemas.microsoft.com/office/drawing/2014/main" id="{456839AF-9E1B-41AC-AC7D-A2C01AAE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990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  <p:sp>
        <p:nvSpPr>
          <p:cNvPr id="37" name="Oval 33">
            <a:extLst>
              <a:ext uri="{FF2B5EF4-FFF2-40B4-BE49-F238E27FC236}">
                <a16:creationId xmlns:a16="http://schemas.microsoft.com/office/drawing/2014/main" id="{037F4BB3-869C-4FB0-8D76-74FA1958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4FE1E4C8-023F-4F5D-BC96-D6C2034A4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0833739D-77FB-4052-8007-C872BD8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0" name="Oval 30">
            <a:extLst>
              <a:ext uri="{FF2B5EF4-FFF2-40B4-BE49-F238E27FC236}">
                <a16:creationId xmlns:a16="http://schemas.microsoft.com/office/drawing/2014/main" id="{CAF51B5D-55F5-4F3C-993D-6988BB67F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41" name="Oval 29">
            <a:extLst>
              <a:ext uri="{FF2B5EF4-FFF2-40B4-BE49-F238E27FC236}">
                <a16:creationId xmlns:a16="http://schemas.microsoft.com/office/drawing/2014/main" id="{A8DDB0A7-C621-4A27-B2D5-FDB1E0AC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630A64CA-15A8-4293-A335-AED7BB841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43" name="Oval 27">
            <a:extLst>
              <a:ext uri="{FF2B5EF4-FFF2-40B4-BE49-F238E27FC236}">
                <a16:creationId xmlns:a16="http://schemas.microsoft.com/office/drawing/2014/main" id="{46D8D50F-16CE-424C-A455-2B9D143D8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44" name="Oval 26">
            <a:extLst>
              <a:ext uri="{FF2B5EF4-FFF2-40B4-BE49-F238E27FC236}">
                <a16:creationId xmlns:a16="http://schemas.microsoft.com/office/drawing/2014/main" id="{465844BB-AA17-47B0-B098-BDC675A8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45" name="Oval 25">
            <a:extLst>
              <a:ext uri="{FF2B5EF4-FFF2-40B4-BE49-F238E27FC236}">
                <a16:creationId xmlns:a16="http://schemas.microsoft.com/office/drawing/2014/main" id="{FC0EFC03-4D04-497E-9F1B-EE918E08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4C29CD05-CFD9-4828-BF1F-4F24940F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47" name="Oval 23">
            <a:extLst>
              <a:ext uri="{FF2B5EF4-FFF2-40B4-BE49-F238E27FC236}">
                <a16:creationId xmlns:a16="http://schemas.microsoft.com/office/drawing/2014/main" id="{C9E8B704-345C-4E12-96B2-92EA3916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48" name="Oval 22">
            <a:extLst>
              <a:ext uri="{FF2B5EF4-FFF2-40B4-BE49-F238E27FC236}">
                <a16:creationId xmlns:a16="http://schemas.microsoft.com/office/drawing/2014/main" id="{AAC0A9A0-4C84-4406-88B2-42510AAE1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80EB8F72-3B65-4154-A12B-12B22344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50" name="Oval 20">
            <a:extLst>
              <a:ext uri="{FF2B5EF4-FFF2-40B4-BE49-F238E27FC236}">
                <a16:creationId xmlns:a16="http://schemas.microsoft.com/office/drawing/2014/main" id="{531A8D96-A57D-470C-8920-E17A065E9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51" name="Oval 19">
            <a:extLst>
              <a:ext uri="{FF2B5EF4-FFF2-40B4-BE49-F238E27FC236}">
                <a16:creationId xmlns:a16="http://schemas.microsoft.com/office/drawing/2014/main" id="{97D7762A-3944-4774-8A38-DDD69C2C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52" name="Oval 18">
            <a:extLst>
              <a:ext uri="{FF2B5EF4-FFF2-40B4-BE49-F238E27FC236}">
                <a16:creationId xmlns:a16="http://schemas.microsoft.com/office/drawing/2014/main" id="{F4F4D948-24C4-454D-9C1B-0CE2DB03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B0557952-3666-47E8-8C1D-9BB7207D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54" name="Oval 16">
            <a:extLst>
              <a:ext uri="{FF2B5EF4-FFF2-40B4-BE49-F238E27FC236}">
                <a16:creationId xmlns:a16="http://schemas.microsoft.com/office/drawing/2014/main" id="{2168C3EC-75E9-4B10-9827-006D56E15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55" name="Oval 15">
            <a:extLst>
              <a:ext uri="{FF2B5EF4-FFF2-40B4-BE49-F238E27FC236}">
                <a16:creationId xmlns:a16="http://schemas.microsoft.com/office/drawing/2014/main" id="{15DCC7F2-BF33-420C-9882-732631355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56" name="Oval 14">
            <a:extLst>
              <a:ext uri="{FF2B5EF4-FFF2-40B4-BE49-F238E27FC236}">
                <a16:creationId xmlns:a16="http://schemas.microsoft.com/office/drawing/2014/main" id="{E3D2B78A-F6D5-4F9E-AA4D-3F2E795D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57" name="Oval 13">
            <a:extLst>
              <a:ext uri="{FF2B5EF4-FFF2-40B4-BE49-F238E27FC236}">
                <a16:creationId xmlns:a16="http://schemas.microsoft.com/office/drawing/2014/main" id="{D158E32F-70A5-400F-B4BA-5CEB0A02F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58" name="Oval 12">
            <a:extLst>
              <a:ext uri="{FF2B5EF4-FFF2-40B4-BE49-F238E27FC236}">
                <a16:creationId xmlns:a16="http://schemas.microsoft.com/office/drawing/2014/main" id="{DAA7E5C9-71DD-4811-9125-D6DD907F0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59" name="Oval 11">
            <a:extLst>
              <a:ext uri="{FF2B5EF4-FFF2-40B4-BE49-F238E27FC236}">
                <a16:creationId xmlns:a16="http://schemas.microsoft.com/office/drawing/2014/main" id="{6912DB72-22FC-4244-B148-182F3ACEC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D983C3B1-82D8-4064-A3BF-F9AB15ED3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61" name="Oval 9">
            <a:extLst>
              <a:ext uri="{FF2B5EF4-FFF2-40B4-BE49-F238E27FC236}">
                <a16:creationId xmlns:a16="http://schemas.microsoft.com/office/drawing/2014/main" id="{EB9D0F01-E54E-4CFD-8121-FBAE753B5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62" name="Oval 8">
            <a:extLst>
              <a:ext uri="{FF2B5EF4-FFF2-40B4-BE49-F238E27FC236}">
                <a16:creationId xmlns:a16="http://schemas.microsoft.com/office/drawing/2014/main" id="{C1B831E1-FAE5-4D13-A349-E7B106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63" name="Oval 7">
            <a:extLst>
              <a:ext uri="{FF2B5EF4-FFF2-40B4-BE49-F238E27FC236}">
                <a16:creationId xmlns:a16="http://schemas.microsoft.com/office/drawing/2014/main" id="{31F794D1-1FEA-4759-8704-05F0479FB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64" name="Oval 6">
            <a:extLst>
              <a:ext uri="{FF2B5EF4-FFF2-40B4-BE49-F238E27FC236}">
                <a16:creationId xmlns:a16="http://schemas.microsoft.com/office/drawing/2014/main" id="{918A74B8-8599-415C-A965-D7DF2D37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65" name="Oval 5">
            <a:extLst>
              <a:ext uri="{FF2B5EF4-FFF2-40B4-BE49-F238E27FC236}">
                <a16:creationId xmlns:a16="http://schemas.microsoft.com/office/drawing/2014/main" id="{2049FA53-D0F4-4E31-B7B6-402FEB9A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66" name="Oval 4">
            <a:extLst>
              <a:ext uri="{FF2B5EF4-FFF2-40B4-BE49-F238E27FC236}">
                <a16:creationId xmlns:a16="http://schemas.microsoft.com/office/drawing/2014/main" id="{C08D2DE5-9682-4234-BC97-B9B21150E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67" name="Oval 3">
            <a:extLst>
              <a:ext uri="{FF2B5EF4-FFF2-40B4-BE49-F238E27FC236}">
                <a16:creationId xmlns:a16="http://schemas.microsoft.com/office/drawing/2014/main" id="{A2420FFD-864B-496F-934F-02114DBF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84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  <p:sp>
        <p:nvSpPr>
          <p:cNvPr id="68" name="Oval 33">
            <a:extLst>
              <a:ext uri="{FF2B5EF4-FFF2-40B4-BE49-F238E27FC236}">
                <a16:creationId xmlns:a16="http://schemas.microsoft.com/office/drawing/2014/main" id="{F490FB89-A4B7-4564-99C5-B6C16B0D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>
                <a:solidFill>
                  <a:srgbClr val="002060"/>
                </a:solidFill>
              </a:rPr>
              <a:t>End</a:t>
            </a:r>
          </a:p>
        </p:txBody>
      </p:sp>
      <p:sp>
        <p:nvSpPr>
          <p:cNvPr id="69" name="Oval 32">
            <a:extLst>
              <a:ext uri="{FF2B5EF4-FFF2-40B4-BE49-F238E27FC236}">
                <a16:creationId xmlns:a16="http://schemas.microsoft.com/office/drawing/2014/main" id="{EC5DCA37-2CEC-4CCB-ADEB-8B8412439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70" name="Oval 31">
            <a:extLst>
              <a:ext uri="{FF2B5EF4-FFF2-40B4-BE49-F238E27FC236}">
                <a16:creationId xmlns:a16="http://schemas.microsoft.com/office/drawing/2014/main" id="{9F5CE8FA-EE5A-4245-BCB8-195F7755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71" name="Oval 30">
            <a:extLst>
              <a:ext uri="{FF2B5EF4-FFF2-40B4-BE49-F238E27FC236}">
                <a16:creationId xmlns:a16="http://schemas.microsoft.com/office/drawing/2014/main" id="{DC945CB2-3E11-4E99-85DA-C8D9F908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72" name="Oval 29">
            <a:extLst>
              <a:ext uri="{FF2B5EF4-FFF2-40B4-BE49-F238E27FC236}">
                <a16:creationId xmlns:a16="http://schemas.microsoft.com/office/drawing/2014/main" id="{C7F77552-6970-4BE9-9374-6AAC73E28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73" name="Oval 28">
            <a:extLst>
              <a:ext uri="{FF2B5EF4-FFF2-40B4-BE49-F238E27FC236}">
                <a16:creationId xmlns:a16="http://schemas.microsoft.com/office/drawing/2014/main" id="{5920E80B-8021-4F6A-BD33-01F5A41AC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853AF032-7325-44EE-93C8-2A04CFB6A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75" name="Oval 26">
            <a:extLst>
              <a:ext uri="{FF2B5EF4-FFF2-40B4-BE49-F238E27FC236}">
                <a16:creationId xmlns:a16="http://schemas.microsoft.com/office/drawing/2014/main" id="{330DD922-9095-43B9-99EE-D64FF983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76" name="Oval 25">
            <a:extLst>
              <a:ext uri="{FF2B5EF4-FFF2-40B4-BE49-F238E27FC236}">
                <a16:creationId xmlns:a16="http://schemas.microsoft.com/office/drawing/2014/main" id="{D29D7BF4-575A-4D12-B374-DC86ED3F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77" name="Oval 24">
            <a:extLst>
              <a:ext uri="{FF2B5EF4-FFF2-40B4-BE49-F238E27FC236}">
                <a16:creationId xmlns:a16="http://schemas.microsoft.com/office/drawing/2014/main" id="{653A47CC-4308-45A3-B531-841B01300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78" name="Oval 23">
            <a:extLst>
              <a:ext uri="{FF2B5EF4-FFF2-40B4-BE49-F238E27FC236}">
                <a16:creationId xmlns:a16="http://schemas.microsoft.com/office/drawing/2014/main" id="{98823141-0E10-4821-97F3-43355BD4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79" name="Oval 22">
            <a:extLst>
              <a:ext uri="{FF2B5EF4-FFF2-40B4-BE49-F238E27FC236}">
                <a16:creationId xmlns:a16="http://schemas.microsoft.com/office/drawing/2014/main" id="{DC5DCC2D-CDE4-4E94-AC4A-E69D72FB5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80" name="Oval 21">
            <a:extLst>
              <a:ext uri="{FF2B5EF4-FFF2-40B4-BE49-F238E27FC236}">
                <a16:creationId xmlns:a16="http://schemas.microsoft.com/office/drawing/2014/main" id="{1E546A7D-E1C1-4DE8-AD70-C66F69FE5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12</a:t>
            </a:r>
          </a:p>
        </p:txBody>
      </p:sp>
      <p:sp>
        <p:nvSpPr>
          <p:cNvPr id="81" name="Oval 20">
            <a:extLst>
              <a:ext uri="{FF2B5EF4-FFF2-40B4-BE49-F238E27FC236}">
                <a16:creationId xmlns:a16="http://schemas.microsoft.com/office/drawing/2014/main" id="{7067F845-455D-4101-B042-656396F7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13</a:t>
            </a:r>
          </a:p>
        </p:txBody>
      </p:sp>
      <p:sp>
        <p:nvSpPr>
          <p:cNvPr id="82" name="Oval 19">
            <a:extLst>
              <a:ext uri="{FF2B5EF4-FFF2-40B4-BE49-F238E27FC236}">
                <a16:creationId xmlns:a16="http://schemas.microsoft.com/office/drawing/2014/main" id="{0947DA9E-A208-4B1B-BFF7-664CC7D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14</a:t>
            </a:r>
          </a:p>
        </p:txBody>
      </p:sp>
      <p:sp>
        <p:nvSpPr>
          <p:cNvPr id="83" name="Oval 18">
            <a:extLst>
              <a:ext uri="{FF2B5EF4-FFF2-40B4-BE49-F238E27FC236}">
                <a16:creationId xmlns:a16="http://schemas.microsoft.com/office/drawing/2014/main" id="{137160AC-824D-4B49-A315-00230127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15</a:t>
            </a:r>
          </a:p>
        </p:txBody>
      </p:sp>
      <p:sp>
        <p:nvSpPr>
          <p:cNvPr id="84" name="Oval 17">
            <a:extLst>
              <a:ext uri="{FF2B5EF4-FFF2-40B4-BE49-F238E27FC236}">
                <a16:creationId xmlns:a16="http://schemas.microsoft.com/office/drawing/2014/main" id="{6E7E414A-23E7-4A1F-A8F6-28B22FC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16</a:t>
            </a:r>
          </a:p>
        </p:txBody>
      </p:sp>
      <p:sp>
        <p:nvSpPr>
          <p:cNvPr id="85" name="Oval 16">
            <a:extLst>
              <a:ext uri="{FF2B5EF4-FFF2-40B4-BE49-F238E27FC236}">
                <a16:creationId xmlns:a16="http://schemas.microsoft.com/office/drawing/2014/main" id="{1E652B87-E164-4923-A5AB-A8B9BCE33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17</a:t>
            </a:r>
          </a:p>
        </p:txBody>
      </p:sp>
      <p:sp>
        <p:nvSpPr>
          <p:cNvPr id="86" name="Oval 15">
            <a:extLst>
              <a:ext uri="{FF2B5EF4-FFF2-40B4-BE49-F238E27FC236}">
                <a16:creationId xmlns:a16="http://schemas.microsoft.com/office/drawing/2014/main" id="{4ACC4A2D-3414-449B-B6B0-8CA32BCE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18</a:t>
            </a:r>
          </a:p>
        </p:txBody>
      </p:sp>
      <p:sp>
        <p:nvSpPr>
          <p:cNvPr id="87" name="Oval 14">
            <a:extLst>
              <a:ext uri="{FF2B5EF4-FFF2-40B4-BE49-F238E27FC236}">
                <a16:creationId xmlns:a16="http://schemas.microsoft.com/office/drawing/2014/main" id="{7FE5A007-7FBA-488A-AAFE-187C99960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19</a:t>
            </a: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7DD49DAE-8B5F-4001-B2DF-FFABD847B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20</a:t>
            </a:r>
          </a:p>
        </p:txBody>
      </p:sp>
      <p:sp>
        <p:nvSpPr>
          <p:cNvPr id="89" name="Oval 12">
            <a:extLst>
              <a:ext uri="{FF2B5EF4-FFF2-40B4-BE49-F238E27FC236}">
                <a16:creationId xmlns:a16="http://schemas.microsoft.com/office/drawing/2014/main" id="{BBBA0616-004A-436E-9080-23D0C218A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21</a:t>
            </a:r>
          </a:p>
        </p:txBody>
      </p:sp>
      <p:sp>
        <p:nvSpPr>
          <p:cNvPr id="90" name="Oval 11">
            <a:extLst>
              <a:ext uri="{FF2B5EF4-FFF2-40B4-BE49-F238E27FC236}">
                <a16:creationId xmlns:a16="http://schemas.microsoft.com/office/drawing/2014/main" id="{01ACB7C4-2930-441B-8E81-ACC10F2E0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22</a:t>
            </a:r>
          </a:p>
        </p:txBody>
      </p:sp>
      <p:sp>
        <p:nvSpPr>
          <p:cNvPr id="91" name="Oval 10">
            <a:extLst>
              <a:ext uri="{FF2B5EF4-FFF2-40B4-BE49-F238E27FC236}">
                <a16:creationId xmlns:a16="http://schemas.microsoft.com/office/drawing/2014/main" id="{9CDE7A0E-1B54-466F-B04F-9D6319277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92" name="Oval 9">
            <a:extLst>
              <a:ext uri="{FF2B5EF4-FFF2-40B4-BE49-F238E27FC236}">
                <a16:creationId xmlns:a16="http://schemas.microsoft.com/office/drawing/2014/main" id="{1EFF4E84-3F30-443F-A78F-5340CA180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24</a:t>
            </a:r>
          </a:p>
        </p:txBody>
      </p:sp>
      <p:sp>
        <p:nvSpPr>
          <p:cNvPr id="93" name="Oval 8">
            <a:extLst>
              <a:ext uri="{FF2B5EF4-FFF2-40B4-BE49-F238E27FC236}">
                <a16:creationId xmlns:a16="http://schemas.microsoft.com/office/drawing/2014/main" id="{5F992BD4-F806-43D4-987C-670CD778C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25</a:t>
            </a:r>
          </a:p>
        </p:txBody>
      </p:sp>
      <p:sp>
        <p:nvSpPr>
          <p:cNvPr id="94" name="Oval 7">
            <a:extLst>
              <a:ext uri="{FF2B5EF4-FFF2-40B4-BE49-F238E27FC236}">
                <a16:creationId xmlns:a16="http://schemas.microsoft.com/office/drawing/2014/main" id="{E4DBCF72-CFB4-428C-B39F-96D4E84F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26</a:t>
            </a:r>
          </a:p>
        </p:txBody>
      </p:sp>
      <p:sp>
        <p:nvSpPr>
          <p:cNvPr id="95" name="Oval 6">
            <a:extLst>
              <a:ext uri="{FF2B5EF4-FFF2-40B4-BE49-F238E27FC236}">
                <a16:creationId xmlns:a16="http://schemas.microsoft.com/office/drawing/2014/main" id="{BAA9C157-E208-40EE-ABEE-B91573EDA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27</a:t>
            </a:r>
          </a:p>
        </p:txBody>
      </p:sp>
      <p:sp>
        <p:nvSpPr>
          <p:cNvPr id="96" name="Oval 5">
            <a:extLst>
              <a:ext uri="{FF2B5EF4-FFF2-40B4-BE49-F238E27FC236}">
                <a16:creationId xmlns:a16="http://schemas.microsoft.com/office/drawing/2014/main" id="{9B5F8A92-5D4D-4551-BD1B-57C51EBD4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28</a:t>
            </a:r>
          </a:p>
        </p:txBody>
      </p:sp>
      <p:sp>
        <p:nvSpPr>
          <p:cNvPr id="97" name="Oval 4">
            <a:extLst>
              <a:ext uri="{FF2B5EF4-FFF2-40B4-BE49-F238E27FC236}">
                <a16:creationId xmlns:a16="http://schemas.microsoft.com/office/drawing/2014/main" id="{250EBBAF-BB52-48E9-900F-943781B8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29</a:t>
            </a:r>
          </a:p>
        </p:txBody>
      </p:sp>
      <p:sp>
        <p:nvSpPr>
          <p:cNvPr id="98" name="Oval 3">
            <a:extLst>
              <a:ext uri="{FF2B5EF4-FFF2-40B4-BE49-F238E27FC236}">
                <a16:creationId xmlns:a16="http://schemas.microsoft.com/office/drawing/2014/main" id="{6A373E47-30B8-4417-A328-67C2EBE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3318806"/>
            <a:ext cx="1235075" cy="12350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>
                <a:solidFill>
                  <a:srgbClr val="002060"/>
                </a:solidFill>
              </a:rPr>
              <a:t>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103A-2868-499E-B0C9-4A7B11F6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11" y="739914"/>
            <a:ext cx="5417389" cy="16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4000"/>
                            </p:stCondLst>
                            <p:childTnLst>
                              <p:par>
                                <p:cTn id="16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0"/>
                            </p:stCondLst>
                            <p:childTnLst>
                              <p:par>
                                <p:cTn id="17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7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8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"/>
                            </p:stCondLst>
                            <p:childTnLst>
                              <p:par>
                                <p:cTn id="19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00"/>
                            </p:stCondLst>
                            <p:childTnLst>
                              <p:par>
                                <p:cTn id="19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00"/>
                            </p:stCondLst>
                            <p:childTnLst>
                              <p:par>
                                <p:cTn id="20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0"/>
                            </p:stCondLst>
                            <p:childTnLst>
                              <p:par>
                                <p:cTn id="2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000"/>
                            </p:stCondLst>
                            <p:childTnLst>
                              <p:par>
                                <p:cTn id="20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000"/>
                            </p:stCondLst>
                            <p:childTnLst>
                              <p:par>
                                <p:cTn id="2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000"/>
                            </p:stCondLst>
                            <p:childTnLst>
                              <p:par>
                                <p:cTn id="2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2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9000"/>
                            </p:stCondLst>
                            <p:childTnLst>
                              <p:par>
                                <p:cTn id="2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46689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</a:t>
            </a:r>
            <a:r>
              <a:rPr lang="en-GB" sz="2000" dirty="0">
                <a:latin typeface="Twinkl" pitchFamily="2" charset="0"/>
              </a:rPr>
              <a:t>describe the Science subject  </a:t>
            </a:r>
            <a:endParaRPr dirty="0">
              <a:latin typeface="Twinkl" pitchFamily="2" charset="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separate Science into its branches 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</a:t>
            </a:r>
            <a:r>
              <a:rPr lang="en-GB" sz="2000" dirty="0">
                <a:latin typeface="Twinkl" pitchFamily="2" charset="0"/>
              </a:rPr>
              <a:t>describe how science and technology impacts our lives 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dirty="0">
                <a:latin typeface="Twinkl" pitchFamily="2" charset="0"/>
              </a:rPr>
              <a:t>We will describe how scientists help us solve global issues </a:t>
            </a:r>
            <a:endParaRPr lang="en-AU" sz="2000" dirty="0">
              <a:latin typeface="Twinkl" pitchFamily="2" charset="0"/>
            </a:endParaRPr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sz="3600" dirty="0">
                <a:latin typeface="Twinkl" pitchFamily="2" charset="0"/>
              </a:rPr>
              <a:t>We will explore why we learn Science</a:t>
            </a:r>
            <a:endParaRPr sz="3600" dirty="0">
              <a:latin typeface="Twinkl" pitchFamily="2" charset="0"/>
            </a:endParaRPr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6693451" y="3825530"/>
          <a:ext cx="2134475" cy="92464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Google Shape;250;p4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" name="Google Shape;251;p4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35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/>
              <a:t>This slide is designed so that you can copy the </a:t>
            </a:r>
            <a:r>
              <a:rPr lang="en-AU" b="1"/>
              <a:t>prompt box</a:t>
            </a:r>
            <a:r>
              <a:rPr lang="en-AU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AU"/>
              <a:t>This slide is hidden and will not be included when presenting your lesson.</a:t>
            </a:r>
            <a:endParaRPr/>
          </a:p>
        </p:txBody>
      </p:sp>
      <p:graphicFrame>
        <p:nvGraphicFramePr>
          <p:cNvPr id="194" name="Google Shape;194;p33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5" name="Google Shape;195;p33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6" name="Google Shape;196;p33"/>
          <p:cNvGraphicFramePr/>
          <p:nvPr/>
        </p:nvGraphicFramePr>
        <p:xfrm>
          <a:off x="58655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" name="Google Shape;197;p33"/>
          <p:cNvGraphicFramePr/>
          <p:nvPr/>
        </p:nvGraphicFramePr>
        <p:xfrm>
          <a:off x="58655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" name="Google Shape;198;p33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9" name="Google Shape;199;p33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0" name="Google Shape;200;p33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1" name="Google Shape;201;p33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DD464-A6B3-44D8-A3E6-F6F0E464B2A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194635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800" dirty="0">
                <a:latin typeface="Twinkl" pitchFamily="2" charset="0"/>
              </a:rPr>
              <a:t>Science solving global issues</a:t>
            </a: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AU" sz="2800" dirty="0">
                <a:latin typeface="Twinkl" pitchFamily="2" charset="0"/>
              </a:rPr>
              <a:t>What global issues is science currently trying to solve?</a:t>
            </a:r>
          </a:p>
          <a:p>
            <a:pPr marL="114300" indent="0">
              <a:buNone/>
            </a:pPr>
            <a:endParaRPr lang="en-AU" sz="2800" dirty="0">
              <a:latin typeface="Twinkl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953A777-E0A2-4DC6-82B2-BE3E101A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0" y="1642963"/>
            <a:ext cx="6173700" cy="1857573"/>
          </a:xfrm>
          <a:prstGeom prst="rect">
            <a:avLst/>
          </a:prstGeom>
        </p:spPr>
      </p:pic>
      <p:pic>
        <p:nvPicPr>
          <p:cNvPr id="2050" name="Picture 2" descr="Lorena Loves Learning: Exit Ticket with Key Understandings">
            <a:extLst>
              <a:ext uri="{FF2B5EF4-FFF2-40B4-BE49-F238E27FC236}">
                <a16:creationId xmlns:a16="http://schemas.microsoft.com/office/drawing/2014/main" id="{CCF124F4-67AB-481A-A7F5-FFBC65C8B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99" y="225200"/>
            <a:ext cx="1892501" cy="14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0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rgbClr val="0B5394"/>
                </a:solidFill>
                <a:latin typeface="Twinkl" pitchFamily="2" charset="0"/>
              </a:rPr>
              <a:t>List as many science occupations as you can.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5000" dirty="0">
                <a:solidFill>
                  <a:srgbClr val="0B5394"/>
                </a:solidFill>
                <a:latin typeface="Twinkl" pitchFamily="2" charset="0"/>
              </a:rPr>
              <a:t>Chemist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5000" dirty="0">
                <a:solidFill>
                  <a:srgbClr val="0B5394"/>
                </a:solidFill>
                <a:latin typeface="Twinkl" pitchFamily="2" charset="0"/>
              </a:rPr>
              <a:t>Biologist…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DEMONSTRATE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SHOW WITH ACTION</a:t>
            </a:r>
            <a:endParaRPr sz="480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7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LABORATORY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ROOM FOR SCIENCE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TRACK WITH ME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READ SILENTLY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READ WITH ME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READ ALOUD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46689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</a:t>
            </a:r>
            <a:r>
              <a:rPr lang="en-GB" sz="2000" dirty="0">
                <a:latin typeface="Twinkl" pitchFamily="2" charset="0"/>
              </a:rPr>
              <a:t>describe the Science subject  </a:t>
            </a:r>
            <a:endParaRPr dirty="0">
              <a:latin typeface="Twinkl" pitchFamily="2" charset="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separate Science into its branches 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 dirty="0">
                <a:latin typeface="Twinkl" pitchFamily="2" charset="0"/>
              </a:rPr>
              <a:t>We will </a:t>
            </a:r>
            <a:r>
              <a:rPr lang="en-GB" sz="2000" dirty="0">
                <a:latin typeface="Twinkl" pitchFamily="2" charset="0"/>
              </a:rPr>
              <a:t>describe how science and technology impacts our lives 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 dirty="0">
                <a:latin typeface="Twinkl" pitchFamily="2" charset="0"/>
              </a:rPr>
              <a:t>We will describe how scientists help us solve global issues </a:t>
            </a:r>
            <a:endParaRPr lang="en-AU" sz="2000" dirty="0">
              <a:latin typeface="Twinkl" pitchFamily="2" charset="0"/>
            </a:endParaRPr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sz="3600" dirty="0">
                <a:latin typeface="Twinkl" pitchFamily="2" charset="0"/>
              </a:rPr>
              <a:t>We will explore why we learn Science</a:t>
            </a:r>
            <a:endParaRPr sz="3600" dirty="0">
              <a:latin typeface="Twinkl" pitchFamily="2" charset="0"/>
            </a:endParaRPr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6693451" y="3825530"/>
          <a:ext cx="2134475" cy="92464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Google Shape;250;p4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" name="Google Shape;251;p4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5468688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Twinkl" pitchFamily="2" charset="0"/>
              </a:rPr>
              <a:t>What is science?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inkl" pitchFamily="2" charset="0"/>
              </a:rPr>
              <a:t>For thousands of years, people have wondered about how the world works. Not so long ago, people wondered why the sun rises every day, or why a ball falls to the ground when you drop it.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inkl" pitchFamily="2" charset="0"/>
              </a:rPr>
              <a:t>Science has come from people trying to find answers to these questions. In fact, the word science comes from the Latin word "scire", which means </a:t>
            </a:r>
            <a:r>
              <a:rPr lang="en-GB" i="1" dirty="0">
                <a:latin typeface="Twinkl" pitchFamily="2" charset="0"/>
              </a:rPr>
              <a:t>to know</a:t>
            </a:r>
            <a:r>
              <a:rPr lang="en-GB" dirty="0">
                <a:latin typeface="Twinkl" pitchFamily="2" charset="0"/>
              </a:rPr>
              <a:t>.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800" dirty="0">
                <a:latin typeface="Twinkl" pitchFamily="2" charset="0"/>
              </a:rPr>
              <a:t>We will explore why we learn Science</a:t>
            </a:r>
            <a:endParaRPr dirty="0"/>
          </a:p>
        </p:txBody>
      </p:sp>
      <p:graphicFrame>
        <p:nvGraphicFramePr>
          <p:cNvPr id="258" name="Google Shape;258;p42"/>
          <p:cNvGraphicFramePr/>
          <p:nvPr/>
        </p:nvGraphicFramePr>
        <p:xfrm>
          <a:off x="7181198" y="1008155"/>
          <a:ext cx="1224575" cy="350490"/>
        </p:xfrm>
        <a:graphic>
          <a:graphicData uri="http://schemas.openxmlformats.org/drawingml/2006/table">
            <a:tbl>
              <a:tblPr>
                <a:noFill/>
                <a:tableStyleId>{CF85630D-A866-4162-B0D2-B10CCA910263}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Kiribati—the true land of the rising sun, Kiribati - Times of India Travel">
            <a:extLst>
              <a:ext uri="{FF2B5EF4-FFF2-40B4-BE49-F238E27FC236}">
                <a16:creationId xmlns:a16="http://schemas.microsoft.com/office/drawing/2014/main" id="{5CE6C09F-A693-4ED4-AB4C-FF785F041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r="14253"/>
          <a:stretch/>
        </p:blipFill>
        <p:spPr bwMode="auto">
          <a:xfrm>
            <a:off x="6025259" y="2011417"/>
            <a:ext cx="3036498" cy="28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702804A-8561-4788-A320-41A44AA7ACEF}"/>
</file>

<file path=customXml/itemProps2.xml><?xml version="1.0" encoding="utf-8"?>
<ds:datastoreItem xmlns:ds="http://schemas.openxmlformats.org/officeDocument/2006/customXml" ds:itemID="{E77340F5-C903-47CD-88DE-1F01D13BA183}"/>
</file>

<file path=customXml/itemProps3.xml><?xml version="1.0" encoding="utf-8"?>
<ds:datastoreItem xmlns:ds="http://schemas.openxmlformats.org/officeDocument/2006/customXml" ds:itemID="{EE4906C9-2831-4B23-B8DC-87E4AED40386}"/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1528</Words>
  <Application>Microsoft Office PowerPoint</Application>
  <PresentationFormat>On-screen Show (16:9)</PresentationFormat>
  <Paragraphs>443</Paragraphs>
  <Slides>20</Slides>
  <Notes>20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Twinkl</vt:lpstr>
      <vt:lpstr>Open Sans</vt:lpstr>
      <vt:lpstr>Century Gothic</vt:lpstr>
      <vt:lpstr>Simple Light</vt:lpstr>
      <vt:lpstr>Simple Light</vt:lpstr>
      <vt:lpstr>ASC EDI Template</vt:lpstr>
      <vt:lpstr>Why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explore why we learn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explore why we learn Science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Science?</dc:title>
  <cp:lastModifiedBy>Shanae Alexander</cp:lastModifiedBy>
  <cp:revision>9</cp:revision>
  <dcterms:modified xsi:type="dcterms:W3CDTF">2021-02-03T08:41:38Z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3000.00000000000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